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314" r:id="rId4"/>
    <p:sldId id="315" r:id="rId5"/>
    <p:sldId id="316" r:id="rId6"/>
    <p:sldId id="310" r:id="rId7"/>
    <p:sldId id="311" r:id="rId8"/>
    <p:sldId id="308" r:id="rId9"/>
    <p:sldId id="282" r:id="rId10"/>
    <p:sldId id="284" r:id="rId11"/>
    <p:sldId id="300" r:id="rId12"/>
    <p:sldId id="285" r:id="rId13"/>
    <p:sldId id="288" r:id="rId14"/>
    <p:sldId id="287" r:id="rId15"/>
    <p:sldId id="289" r:id="rId16"/>
    <p:sldId id="290" r:id="rId17"/>
    <p:sldId id="291" r:id="rId18"/>
    <p:sldId id="296" r:id="rId19"/>
    <p:sldId id="295" r:id="rId20"/>
    <p:sldId id="294" r:id="rId21"/>
    <p:sldId id="301" r:id="rId22"/>
    <p:sldId id="302" r:id="rId23"/>
    <p:sldId id="303" r:id="rId24"/>
    <p:sldId id="304" r:id="rId25"/>
    <p:sldId id="305" r:id="rId26"/>
    <p:sldId id="292" r:id="rId27"/>
    <p:sldId id="306" r:id="rId28"/>
    <p:sldId id="293" r:id="rId29"/>
    <p:sldId id="297" r:id="rId30"/>
    <p:sldId id="307" r:id="rId31"/>
    <p:sldId id="298" r:id="rId32"/>
    <p:sldId id="299" r:id="rId33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B4B4B4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B4B4B4"/>
        </a:fontRef>
        <a:srgbClr val="B4B4B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F"/>
          </a:solidFill>
        </a:fill>
      </a:tcStyle>
    </a:wholeTbl>
    <a:band2H>
      <a:tcTxStyle/>
      <a:tcStyle>
        <a:tcBdr/>
        <a:fill>
          <a:solidFill>
            <a:srgbClr val="E7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6"/>
    <p:restoredTop sz="87226"/>
  </p:normalViewPr>
  <p:slideViewPr>
    <p:cSldViewPr snapToGrid="0" snapToObjects="1">
      <p:cViewPr>
        <p:scale>
          <a:sx n="46" d="100"/>
          <a:sy n="46" d="100"/>
        </p:scale>
        <p:origin x="7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99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 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找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peak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方式都一樣</a:t>
            </a:r>
          </a:p>
        </p:txBody>
      </p:sp>
    </p:spTree>
    <p:extLst>
      <p:ext uri="{BB962C8B-B14F-4D97-AF65-F5344CB8AC3E}">
        <p14:creationId xmlns:p14="http://schemas.microsoft.com/office/powerpoint/2010/main" val="392314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 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找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peak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方式都一樣</a:t>
            </a:r>
          </a:p>
        </p:txBody>
      </p:sp>
    </p:spTree>
    <p:extLst>
      <p:ext uri="{BB962C8B-B14F-4D97-AF65-F5344CB8AC3E}">
        <p14:creationId xmlns:p14="http://schemas.microsoft.com/office/powerpoint/2010/main" val="96427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跟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都通用</a:t>
            </a:r>
          </a:p>
        </p:txBody>
      </p:sp>
    </p:spTree>
    <p:extLst>
      <p:ext uri="{BB962C8B-B14F-4D97-AF65-F5344CB8AC3E}">
        <p14:creationId xmlns:p14="http://schemas.microsoft.com/office/powerpoint/2010/main" val="49935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613571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004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8946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70703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5495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07686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HRV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跟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BPM </a:t>
            </a:r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得到的方法？</a:t>
            </a:r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8929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心電描記術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(Electrocardiography, 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或者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EKG)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是一種經胸腔以時間為單位記錄心臟的電生理活動，利用在人體皮膚表面貼上的電極，可以偵測到心臟的電位傳動，而心電圖所記錄的並不是單一心室或心房細胞的電位變化，而是心臟整體的電位變化。心電圖的結果通常以波型顯示，包括基本有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QRS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波組、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波。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波代表的是心房收縮，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QRS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波組則是心室收縮，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波是心室舒張，有關心跳率的測量或評估，則是以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波與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波的間隔時間來代表。當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間隔越大代表心跳率越低，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間隔越小代表心跳率越高。測量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信號常常要在身體多個部位連接感測器電極，在胸部和四肢之間最多可以連接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10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個電極。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fontAlgn="base"/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當光線穿透身體組織時，受到肌肉組織、血液吸收與散射而削弱。所以心臟打出血液輸送到血管時，身體末梢微血管因血液增加而發生微量體積變化。透過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LED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光源照射並檢測光強度，光接收訊號便會隨心跳所造成的末梢微量體積變化而改變，此即為光體積掃描圖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Photoplethysmography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原理，簡稱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。常見的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形式有下列兩種形式，穿透式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例如 血氧計、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eureka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舒壓儀；反射式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例如 心率錶。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890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HRV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跟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BPM </a:t>
            </a:r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得到的方法？</a:t>
            </a:r>
            <a:endParaRPr lang="en-US" altLang="zh-TW" sz="2200" b="0" i="0" u="none" strike="noStrike" baseline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rtl="0" fontAlgn="base"/>
            <a:r>
              <a:rPr lang="zh-TW" altLang="en-US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預估最大心跳數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的公式為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220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減去自己的年齡。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rtl="0" fontAlgn="base"/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理想運動區間為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65%-85%</a:t>
            </a:r>
          </a:p>
          <a:p>
            <a:pPr rtl="0" fontAlgn="base"/>
            <a:r>
              <a:rPr lang="zh-TW" altLang="en-US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脂肪燃燒區間</a:t>
            </a:r>
            <a:r>
              <a:rPr lang="en-US" altLang="zh-TW" sz="2200" b="0" i="0" u="none" strike="noStrike" baseline="0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50%-70%</a:t>
            </a:r>
          </a:p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心率或叫心跳，是指連續兩次心跳之間的時間間隔，以每分鐘心跳次數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(beats per minute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BPM)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表示。這個心率值會隨著時間不斷變化，產生有快有慢的微小差異。這種隨著時間不斷變化的現象稱為心率變異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(Heart Rate Variation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HRV)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，主要受人體自律神經系統所控制。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心電圖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(Electrocardiogram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最直接了，再由心電圖的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RR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間隔取得心率值，進而分析心率變異。</a:t>
            </a:r>
          </a:p>
        </p:txBody>
      </p:sp>
    </p:spTree>
    <p:extLst>
      <p:ext uri="{BB962C8B-B14F-4D97-AF65-F5344CB8AC3E}">
        <p14:creationId xmlns:p14="http://schemas.microsoft.com/office/powerpoint/2010/main" val="1058701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424741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9770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04061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QRS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在心臟發生後，血液會被攜帶至身體的不同部位，</a:t>
            </a:r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heartBeat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每過一次，血液在某一點的體積增加後會再慢慢降低。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訊號有兩大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peak: systolic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和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diastolic(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舒張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，通常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systolic (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收縮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會在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的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 peak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之後一段時間，而這段時間可以用作判斷是否存在心率失調</a:t>
            </a:r>
          </a:p>
        </p:txBody>
      </p:sp>
    </p:spTree>
    <p:extLst>
      <p:ext uri="{BB962C8B-B14F-4D97-AF65-F5344CB8AC3E}">
        <p14:creationId xmlns:p14="http://schemas.microsoft.com/office/powerpoint/2010/main" val="1014088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TW" dirty="0" smtClean="0"/>
              <a:t>Thanks</a:t>
            </a:r>
            <a:r>
              <a:rPr kumimoji="1" lang="en-US" altLang="zh-TW" baseline="0" dirty="0" smtClean="0"/>
              <a:t> for listening.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25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他其實是全球</a:t>
            </a:r>
            <a:r>
              <a:rPr b="1" u="sng"/>
              <a:t>前十大死因的第九名</a:t>
            </a:r>
            <a:r>
              <a:t>，並且每年會有1040萬左右的新案例發生</a:t>
            </a:r>
          </a:p>
          <a:p>
            <a:r>
              <a:t>而在台灣，每年也會有1萬個人得到肺結核</a:t>
            </a:r>
          </a:p>
          <a:p>
            <a:r>
              <a:t>而且他的</a:t>
            </a:r>
            <a:r>
              <a:rPr b="1" u="sng"/>
              <a:t>潛伏期非常長</a:t>
            </a:r>
            <a:r>
              <a:t>，並且會透過</a:t>
            </a:r>
            <a:r>
              <a:rPr b="1" u="sng"/>
              <a:t>飛沫傳染</a:t>
            </a:r>
            <a:endParaRPr u="sng"/>
          </a:p>
          <a:p>
            <a:r>
              <a:t>所以其實是一個非常</a:t>
            </a:r>
            <a:r>
              <a:rPr b="1" u="sng"/>
              <a:t>嚴重的法定傳染病</a:t>
            </a:r>
          </a:p>
        </p:txBody>
      </p:sp>
    </p:spTree>
    <p:extLst>
      <p:ext uri="{BB962C8B-B14F-4D97-AF65-F5344CB8AC3E}">
        <p14:creationId xmlns:p14="http://schemas.microsoft.com/office/powerpoint/2010/main" val="121431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心電描記術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(Electrocardiography, 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或者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EKG)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是一種經胸腔以時間為單位記錄心臟的電生理活動，利用在人體皮膚表面貼上的電極，可以偵測到心臟的電位傳動，而心電圖所記錄的並不是單一心室或心房細胞的電位變化，而是心臟整體的電位變化。心電圖的結果通常以波型顯示，包括基本有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QRS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波組、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波。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波代表的是心房收縮，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QRS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波組則是心室收縮，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波是心室舒張，有關心跳率的測量或評估，則是以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波與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波的間隔時間來代表。當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間隔越大代表心跳率越低，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RR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間隔越小代表心跳率越高。測量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信號常常要在身體多個部位連接感測器電極，在胸部和四肢之間最多可以連接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10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個電極。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fontAlgn="base"/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當光線穿透身體組織時，受到肌肉組織、血液吸收與散射而削弱。所以心臟打出血液輸送到血管時，身體末梢微血管因血液增加而發生微量體積變化。透過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LED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光源照射並檢測光強度，光接收訊號便會隨心跳所造成的末梢微量體積變化而改變，此即為光體積掃描圖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Photoplethysmography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原理，簡稱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。常見的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形式有下列兩種形式，穿透式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例如 血氧計、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eureka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舒壓儀；反射式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例如 心率錶。</a:t>
            </a:r>
            <a:endParaRPr lang="en-US" altLang="zh-TW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397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成功大學做的，透過信號分辨心臟相關疾病</a:t>
            </a:r>
            <a:endParaRPr kumimoji="1" lang="en-US" altLang="zh-TW" dirty="0" smtClean="0"/>
          </a:p>
          <a:p>
            <a:r>
              <a:rPr kumimoji="1" lang="en-US" altLang="zh-TW" dirty="0" smtClean="0"/>
              <a:t>PPG+ECG</a:t>
            </a:r>
            <a:r>
              <a:rPr kumimoji="1" lang="zh-TW" altLang="en-US" dirty="0" smtClean="0"/>
              <a:t>常見應用：</a:t>
            </a:r>
            <a:endParaRPr kumimoji="1" lang="en-US" altLang="zh-TW" dirty="0" smtClean="0"/>
          </a:p>
          <a:p>
            <a:pPr rtl="0" fontAlgn="base"/>
            <a:r>
              <a:rPr lang="en-US" altLang="zh-TW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Blood Pressure Estimation</a:t>
            </a:r>
          </a:p>
          <a:p>
            <a:pPr rtl="0" fontAlgn="base"/>
            <a:r>
              <a:rPr lang="en-US" altLang="zh-TW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Heart Rate Variability</a:t>
            </a:r>
          </a:p>
          <a:p>
            <a:pPr rtl="0" fontAlgn="base"/>
            <a:r>
              <a:rPr lang="en-US" altLang="zh-TW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Hypertension Assessment </a:t>
            </a:r>
            <a:r>
              <a:rPr lang="zh-TW" altLang="en-US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高血壓評估</a:t>
            </a:r>
          </a:p>
          <a:p>
            <a:pPr rtl="0" fontAlgn="base"/>
            <a:r>
              <a:rPr lang="en-US" altLang="zh-TW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Respiratory rate</a:t>
            </a:r>
          </a:p>
          <a:p>
            <a:pPr rtl="0" fontAlgn="base"/>
            <a:r>
              <a:rPr lang="en-US" altLang="zh-TW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1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判斷糖尿病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糖尿病與血液流過人體血管的方式發生變化有關。當心臟推送血液時，會產生一股穿過身體的壓力脈衝。周邊血管會膨脹以容納進入的血液。若將智慧型手機的閃光燈和鏡頭放在手指旁邊，就能觀察到血管擴張引起的微小變化</a:t>
            </a:r>
            <a:endParaRPr lang="en-US" altLang="zh-TW" sz="2200" b="1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rtl="0" fontAlgn="base"/>
            <a:endParaRPr lang="en-US" altLang="zh-TW" sz="2200" b="1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rtl="0" fontAlgn="base"/>
            <a:endParaRPr lang="en-US" altLang="zh-TW" sz="2200" b="1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62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手錶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連續開的話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4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小時沒電，提醒功能等同沒用處</a:t>
            </a:r>
          </a:p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連續開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3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分鐘對使用者來說不方便，訊號會很髒</a:t>
            </a:r>
          </a:p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提醒功能只能固定間隔的時間</a:t>
            </a:r>
          </a:p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和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同時量測，和背景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不同</a:t>
            </a:r>
          </a:p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量背景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一定要跟手機連線</a:t>
            </a:r>
          </a:p>
          <a:p>
            <a:pPr rtl="0" fontAlgn="base"/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量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如果在傳送資料給手機，背景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不會量測</a:t>
            </a:r>
          </a:p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4306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zh-TW" altLang="en-US" sz="2200" b="0" i="0" u="none" strike="noStrike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7636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LowPass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表示過濾掉頻率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F1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以上的訊號，</a:t>
            </a:r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HighPass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則過濾頻率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F1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以下的訊號。</a:t>
            </a:r>
            <a:r>
              <a:rPr lang="en-US" altLang="zh-TW" sz="2200" b="0" i="0" u="none" strike="noStrike" dirty="0" err="1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BandPass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代表保留頻段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F1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至 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F2 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間的訊號</a:t>
            </a:r>
          </a:p>
        </p:txBody>
      </p:sp>
    </p:spTree>
    <p:extLst>
      <p:ext uri="{BB962C8B-B14F-4D97-AF65-F5344CB8AC3E}">
        <p14:creationId xmlns:p14="http://schemas.microsoft.com/office/powerpoint/2010/main" val="54339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ECG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跟</a:t>
            </a:r>
            <a:r>
              <a:rPr lang="en-US" altLang="zh-TW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PPG</a:t>
            </a:r>
            <a:r>
              <a:rPr lang="zh-TW" altLang="en-US" sz="2200" b="0" i="0" u="none" strike="noStrike" dirty="0" smtClean="0">
                <a:effectLst/>
                <a:latin typeface="Lucida Grande"/>
                <a:ea typeface="Lucida Grande"/>
                <a:cs typeface="Lucida Grande"/>
                <a:sym typeface="Lucida Grande"/>
              </a:rPr>
              <a:t>都通用</a:t>
            </a:r>
          </a:p>
        </p:txBody>
      </p:sp>
    </p:spTree>
    <p:extLst>
      <p:ext uri="{BB962C8B-B14F-4D97-AF65-F5344CB8AC3E}">
        <p14:creationId xmlns:p14="http://schemas.microsoft.com/office/powerpoint/2010/main" val="165656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"/>
          <p:cNvSpPr/>
          <p:nvPr/>
        </p:nvSpPr>
        <p:spPr>
          <a:xfrm>
            <a:off x="-3" y="-1"/>
            <a:ext cx="24377654" cy="1125417"/>
          </a:xfrm>
          <a:prstGeom prst="rect">
            <a:avLst/>
          </a:pr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73772"/>
                </a:solidFill>
              </a:defRPr>
            </a:pPr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 拷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"/>
          <p:cNvSpPr txBox="1">
            <a:spLocks noGrp="1"/>
          </p:cNvSpPr>
          <p:nvPr>
            <p:ph type="body" sz="quarter" idx="13"/>
          </p:nvPr>
        </p:nvSpPr>
        <p:spPr>
          <a:xfrm>
            <a:off x="794718" y="476469"/>
            <a:ext cx="2851518" cy="606544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598" spc="216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Introduction</a:t>
            </a:r>
          </a:p>
        </p:txBody>
      </p:sp>
      <p:pic>
        <p:nvPicPr>
          <p:cNvPr id="176" name="線條 線條" descr="線條 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885" y="2217685"/>
            <a:ext cx="1935862" cy="63501"/>
          </a:xfrm>
          <a:prstGeom prst="rect">
            <a:avLst/>
          </a:prstGeom>
        </p:spPr>
      </p:pic>
      <p:sp>
        <p:nvSpPr>
          <p:cNvPr id="178" name="三角形"/>
          <p:cNvSpPr/>
          <p:nvPr/>
        </p:nvSpPr>
        <p:spPr>
          <a:xfrm rot="5400000">
            <a:off x="727830" y="739201"/>
            <a:ext cx="210584" cy="127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blurRad="50800" dist="12700" dir="5400000" rotWithShape="0">
              <a:srgbClr val="000000">
                <a:alpha val="3122"/>
              </a:srgbClr>
            </a:outerShdw>
          </a:effectLst>
        </p:spPr>
        <p:txBody>
          <a:bodyPr lIns="0" tIns="0" rIns="0" bIns="0" anchor="ctr"/>
          <a:lstStyle/>
          <a:p>
            <a:pPr>
              <a:defRPr sz="5600">
                <a:solidFill>
                  <a:srgbClr val="1D1E2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5597"/>
          </a:p>
        </p:txBody>
      </p:sp>
      <p:sp>
        <p:nvSpPr>
          <p:cNvPr id="179" name="肺結核全球現狀"/>
          <p:cNvSpPr txBox="1">
            <a:spLocks noGrp="1"/>
          </p:cNvSpPr>
          <p:nvPr>
            <p:ph type="body" sz="quarter" idx="14"/>
          </p:nvPr>
        </p:nvSpPr>
        <p:spPr>
          <a:xfrm>
            <a:off x="1227937" y="968053"/>
            <a:ext cx="6388383" cy="1021914"/>
          </a:xfrm>
          <a:prstGeom prst="rect">
            <a:avLst/>
          </a:prstGeom>
        </p:spPr>
        <p:txBody>
          <a:bodyPr wrap="none" lIns="53578" tIns="53578" rIns="53578" bIns="53578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6597" b="1" spc="396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肺結核全球現狀</a:t>
            </a:r>
          </a:p>
        </p:txBody>
      </p:sp>
      <p:sp>
        <p:nvSpPr>
          <p:cNvPr id="18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241589" y="228601"/>
            <a:ext cx="684551" cy="7167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3998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81" name="endTB.png" descr="endT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04394" y="12878892"/>
            <a:ext cx="949684" cy="6265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276874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"/>
          <p:cNvGrpSpPr/>
          <p:nvPr/>
        </p:nvGrpSpPr>
        <p:grpSpPr>
          <a:xfrm>
            <a:off x="-6598853" y="-10512751"/>
            <a:ext cx="4303383" cy="24534169"/>
            <a:chOff x="0" y="0"/>
            <a:chExt cx="4303382" cy="24534168"/>
          </a:xfrm>
        </p:grpSpPr>
        <p:sp>
          <p:nvSpPr>
            <p:cNvPr id="2" name="三角形"/>
            <p:cNvSpPr/>
            <p:nvPr/>
          </p:nvSpPr>
          <p:spPr>
            <a:xfrm rot="5400000">
              <a:off x="291183" y="23087107"/>
              <a:ext cx="1133338" cy="171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1402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3" name="形狀"/>
            <p:cNvSpPr/>
            <p:nvPr/>
          </p:nvSpPr>
          <p:spPr>
            <a:xfrm rot="5400000">
              <a:off x="1392727" y="21690656"/>
              <a:ext cx="1454947" cy="4232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779" y="21600"/>
                  </a:lnTo>
                  <a:lnTo>
                    <a:pt x="21600" y="12854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4" name="三角形"/>
            <p:cNvSpPr/>
            <p:nvPr/>
          </p:nvSpPr>
          <p:spPr>
            <a:xfrm rot="5400000">
              <a:off x="797319" y="19983464"/>
              <a:ext cx="2645764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18970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5" name="形狀"/>
            <p:cNvSpPr/>
            <p:nvPr/>
          </p:nvSpPr>
          <p:spPr>
            <a:xfrm rot="5400000">
              <a:off x="619130" y="19805275"/>
              <a:ext cx="3002141" cy="4232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5" y="16028"/>
                  </a:lnTo>
                  <a:lnTo>
                    <a:pt x="21600" y="21600"/>
                  </a:lnTo>
                  <a:lnTo>
                    <a:pt x="2565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6" name="形狀"/>
            <p:cNvSpPr/>
            <p:nvPr/>
          </p:nvSpPr>
          <p:spPr>
            <a:xfrm rot="5400000">
              <a:off x="1273214" y="17499690"/>
              <a:ext cx="2784839" cy="314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5" y="0"/>
                  </a:moveTo>
                  <a:lnTo>
                    <a:pt x="0" y="13243"/>
                  </a:lnTo>
                  <a:lnTo>
                    <a:pt x="21600" y="21600"/>
                  </a:lnTo>
                  <a:lnTo>
                    <a:pt x="21271" y="0"/>
                  </a:lnTo>
                  <a:lnTo>
                    <a:pt x="16255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7" name="三角形"/>
            <p:cNvSpPr/>
            <p:nvPr/>
          </p:nvSpPr>
          <p:spPr>
            <a:xfrm rot="5400000">
              <a:off x="2190231" y="17730032"/>
              <a:ext cx="2167699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0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8" name="三角形"/>
            <p:cNvSpPr/>
            <p:nvPr/>
          </p:nvSpPr>
          <p:spPr>
            <a:xfrm rot="5400000">
              <a:off x="1868386" y="15331815"/>
              <a:ext cx="2810914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055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9" name="形狀"/>
            <p:cNvSpPr/>
            <p:nvPr/>
          </p:nvSpPr>
          <p:spPr>
            <a:xfrm rot="5400000">
              <a:off x="408346" y="13898425"/>
              <a:ext cx="4136462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11" y="21600"/>
                  </a:lnTo>
                  <a:lnTo>
                    <a:pt x="21600" y="11819"/>
                  </a:lnTo>
                  <a:lnTo>
                    <a:pt x="692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0" name="形狀"/>
            <p:cNvSpPr/>
            <p:nvPr/>
          </p:nvSpPr>
          <p:spPr>
            <a:xfrm rot="5400000">
              <a:off x="326343" y="11517022"/>
              <a:ext cx="4345073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0" y="0"/>
                  </a:moveTo>
                  <a:lnTo>
                    <a:pt x="0" y="10646"/>
                  </a:lnTo>
                  <a:lnTo>
                    <a:pt x="21600" y="21600"/>
                  </a:lnTo>
                  <a:lnTo>
                    <a:pt x="12356" y="0"/>
                  </a:lnTo>
                  <a:lnTo>
                    <a:pt x="4730" y="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1" name="三角形"/>
            <p:cNvSpPr/>
            <p:nvPr/>
          </p:nvSpPr>
          <p:spPr>
            <a:xfrm rot="5400000">
              <a:off x="3954733" y="9879941"/>
              <a:ext cx="368428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6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6486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2" name="三角形"/>
            <p:cNvSpPr/>
            <p:nvPr/>
          </p:nvSpPr>
          <p:spPr>
            <a:xfrm rot="5400000">
              <a:off x="4026437" y="9713428"/>
              <a:ext cx="225019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82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3" name="三角形"/>
            <p:cNvSpPr/>
            <p:nvPr/>
          </p:nvSpPr>
          <p:spPr>
            <a:xfrm rot="5400000">
              <a:off x="1633145" y="8695400"/>
              <a:ext cx="2645767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736"/>
                  </a:moveTo>
                  <a:lnTo>
                    <a:pt x="10522" y="0"/>
                  </a:lnTo>
                  <a:lnTo>
                    <a:pt x="0" y="21600"/>
                  </a:lnTo>
                  <a:lnTo>
                    <a:pt x="21600" y="14736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4" name="三角形"/>
            <p:cNvSpPr/>
            <p:nvPr/>
          </p:nvSpPr>
          <p:spPr>
            <a:xfrm rot="5400000">
              <a:off x="1463411" y="7184026"/>
              <a:ext cx="2984759" cy="225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883"/>
                  </a:lnTo>
                  <a:lnTo>
                    <a:pt x="12273" y="21600"/>
                  </a:lnTo>
                  <a:lnTo>
                    <a:pt x="2160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5" name="形狀"/>
            <p:cNvSpPr/>
            <p:nvPr/>
          </p:nvSpPr>
          <p:spPr>
            <a:xfrm rot="5400000">
              <a:off x="2340168" y="7918501"/>
              <a:ext cx="2984759" cy="8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5" y="0"/>
                  </a:moveTo>
                  <a:lnTo>
                    <a:pt x="0" y="21600"/>
                  </a:lnTo>
                  <a:lnTo>
                    <a:pt x="21600" y="5183"/>
                  </a:lnTo>
                  <a:lnTo>
                    <a:pt x="20759" y="0"/>
                  </a:lnTo>
                  <a:lnTo>
                    <a:pt x="435" y="0"/>
                  </a:lnTo>
                </a:path>
              </a:pathLst>
            </a:custGeom>
            <a:solidFill>
              <a:srgbClr val="0055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6" name="三角形"/>
            <p:cNvSpPr/>
            <p:nvPr/>
          </p:nvSpPr>
          <p:spPr>
            <a:xfrm rot="5400000">
              <a:off x="3361493" y="6042637"/>
              <a:ext cx="942108" cy="80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219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7" name="三角形"/>
            <p:cNvSpPr/>
            <p:nvPr/>
          </p:nvSpPr>
          <p:spPr>
            <a:xfrm rot="5400000">
              <a:off x="1193953" y="6245267"/>
              <a:ext cx="2915220" cy="164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9033" y="0"/>
                  </a:lnTo>
                  <a:lnTo>
                    <a:pt x="0" y="17143"/>
                  </a:lnTo>
                  <a:lnTo>
                    <a:pt x="21600" y="2160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8" name="形狀"/>
            <p:cNvSpPr/>
            <p:nvPr/>
          </p:nvSpPr>
          <p:spPr>
            <a:xfrm rot="5400000">
              <a:off x="2367961" y="4916185"/>
              <a:ext cx="175916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640" y="21600"/>
                  </a:lnTo>
                  <a:lnTo>
                    <a:pt x="21600" y="8271"/>
                  </a:lnTo>
                  <a:lnTo>
                    <a:pt x="108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19" name="三角形"/>
            <p:cNvSpPr/>
            <p:nvPr/>
          </p:nvSpPr>
          <p:spPr>
            <a:xfrm rot="5400000">
              <a:off x="-147360" y="1570860"/>
              <a:ext cx="5231670" cy="297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71"/>
                  </a:moveTo>
                  <a:lnTo>
                    <a:pt x="3470" y="0"/>
                  </a:lnTo>
                  <a:lnTo>
                    <a:pt x="0" y="21600"/>
                  </a:lnTo>
                  <a:lnTo>
                    <a:pt x="21600" y="12671"/>
                  </a:lnTo>
                </a:path>
              </a:pathLst>
            </a:custGeom>
            <a:solidFill>
              <a:srgbClr val="0737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0" name="形狀"/>
            <p:cNvSpPr/>
            <p:nvPr/>
          </p:nvSpPr>
          <p:spPr>
            <a:xfrm rot="5400000">
              <a:off x="1051342" y="2404970"/>
              <a:ext cx="439287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6" y="0"/>
                  </a:moveTo>
                  <a:lnTo>
                    <a:pt x="0" y="3758"/>
                  </a:lnTo>
                  <a:lnTo>
                    <a:pt x="21600" y="21600"/>
                  </a:lnTo>
                  <a:lnTo>
                    <a:pt x="18939" y="0"/>
                  </a:lnTo>
                  <a:lnTo>
                    <a:pt x="4536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1" name="三角形"/>
            <p:cNvSpPr/>
            <p:nvPr/>
          </p:nvSpPr>
          <p:spPr>
            <a:xfrm rot="5400000">
              <a:off x="3636438" y="1540107"/>
              <a:ext cx="920382" cy="36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1662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2" name="三角形"/>
            <p:cNvSpPr/>
            <p:nvPr/>
          </p:nvSpPr>
          <p:spPr>
            <a:xfrm rot="5400000">
              <a:off x="3786378" y="860520"/>
              <a:ext cx="620501" cy="3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124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3" name="三角形"/>
            <p:cNvSpPr/>
            <p:nvPr/>
          </p:nvSpPr>
          <p:spPr>
            <a:xfrm rot="5400000">
              <a:off x="1908900" y="-906156"/>
              <a:ext cx="446655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37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19837"/>
                  </a:lnTo>
                </a:path>
              </a:pathLst>
            </a:custGeom>
            <a:solidFill>
              <a:srgbClr val="0737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4" name="形狀"/>
            <p:cNvSpPr/>
            <p:nvPr/>
          </p:nvSpPr>
          <p:spPr>
            <a:xfrm rot="5400000">
              <a:off x="1990092" y="-1027843"/>
              <a:ext cx="1285449" cy="334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1"/>
                  </a:lnTo>
                  <a:lnTo>
                    <a:pt x="7481" y="21600"/>
                  </a:lnTo>
                  <a:lnTo>
                    <a:pt x="21600" y="2375"/>
                  </a:lnTo>
                  <a:lnTo>
                    <a:pt x="12397" y="0"/>
                  </a:lnTo>
                  <a:lnTo>
                    <a:pt x="0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5" name="三角形"/>
            <p:cNvSpPr/>
            <p:nvPr/>
          </p:nvSpPr>
          <p:spPr>
            <a:xfrm rot="5400000">
              <a:off x="-1830910" y="11063919"/>
              <a:ext cx="6987478" cy="178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8683"/>
                  </a:lnTo>
                  <a:lnTo>
                    <a:pt x="8178" y="0"/>
                  </a:lnTo>
                  <a:lnTo>
                    <a:pt x="21600" y="2160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  <p:sp>
          <p:nvSpPr>
            <p:cNvPr id="26" name="形狀"/>
            <p:cNvSpPr/>
            <p:nvPr/>
          </p:nvSpPr>
          <p:spPr>
            <a:xfrm rot="5400000">
              <a:off x="2252464" y="10062963"/>
              <a:ext cx="2306773" cy="17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0" y="0"/>
                  </a:moveTo>
                  <a:lnTo>
                    <a:pt x="0" y="2418"/>
                  </a:lnTo>
                  <a:lnTo>
                    <a:pt x="12700" y="21600"/>
                  </a:lnTo>
                  <a:lnTo>
                    <a:pt x="21600" y="0"/>
                  </a:lnTo>
                  <a:lnTo>
                    <a:pt x="344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7100"/>
              </a:pPr>
              <a:endParaRPr/>
            </a:p>
          </p:txBody>
        </p:sp>
      </p:grpSp>
      <p:sp>
        <p:nvSpPr>
          <p:cNvPr id="28" name="大標題文字"/>
          <p:cNvSpPr txBox="1">
            <a:spLocks noGrp="1"/>
          </p:cNvSpPr>
          <p:nvPr>
            <p:ph type="title"/>
          </p:nvPr>
        </p:nvSpPr>
        <p:spPr>
          <a:xfrm>
            <a:off x="1218565" y="184149"/>
            <a:ext cx="21934170" cy="301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大標題文字</a:t>
            </a:r>
          </a:p>
        </p:txBody>
      </p:sp>
      <p:sp>
        <p:nvSpPr>
          <p:cNvPr id="29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8565" y="3200400"/>
            <a:ext cx="2193417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B4B4B4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jojY1" TargetMode="External"/><Relationship Id="rId4" Type="http://schemas.openxmlformats.org/officeDocument/2006/relationships/hyperlink" Target="https://biomedical-engineering-online.biomedcentral.com/articles/10.1186/1475-925X-3-28" TargetMode="External"/><Relationship Id="rId5" Type="http://schemas.openxmlformats.org/officeDocument/2006/relationships/hyperlink" Target="https://www.comm.utoronto.ca/~biometrics/PPG_Dataset/" TargetMode="External"/><Relationship Id="rId6" Type="http://schemas.openxmlformats.org/officeDocument/2006/relationships/hyperlink" Target="https://www.researchgate.net/publication/305644359_Cardiac_arrhythmia_classification_using_multi-modal_signal_analysis" TargetMode="External"/><Relationship Id="rId7" Type="http://schemas.openxmlformats.org/officeDocument/2006/relationships/hyperlink" Target="https://www.moea.gov.tw/MNS/doit/bulletin/Bulletin.aspx?kind=4&amp;html=1&amp;menu_id=13553&amp;bull_id=59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jpeg" descr="image1.jpeg"/>
          <p:cNvPicPr>
            <a:picLocks noChangeAspect="1"/>
          </p:cNvPicPr>
          <p:nvPr/>
        </p:nvPicPr>
        <p:blipFill>
          <a:blip r:embed="rId3">
            <a:extLst/>
          </a:blip>
          <a:srcRect t="22076" b="22076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矩形"/>
          <p:cNvSpPr/>
          <p:nvPr/>
        </p:nvSpPr>
        <p:spPr>
          <a:xfrm>
            <a:off x="-6356" y="0"/>
            <a:ext cx="24377654" cy="13716000"/>
          </a:xfrm>
          <a:prstGeom prst="rect">
            <a:avLst/>
          </a:prstGeom>
          <a:gradFill>
            <a:gsLst>
              <a:gs pos="4000">
                <a:srgbClr val="0E6DE5">
                  <a:alpha val="91000"/>
                </a:srgbClr>
              </a:gs>
              <a:gs pos="100000">
                <a:srgbClr val="14A5FF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73772"/>
                </a:solidFill>
              </a:defRPr>
            </a:pPr>
            <a:endParaRPr/>
          </a:p>
        </p:txBody>
      </p:sp>
      <p:sp>
        <p:nvSpPr>
          <p:cNvPr id="56" name="管理學第五組"/>
          <p:cNvSpPr/>
          <p:nvPr/>
        </p:nvSpPr>
        <p:spPr>
          <a:xfrm>
            <a:off x="3519460" y="4032209"/>
            <a:ext cx="17326023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0" b="1" spc="1599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rPr lang="zh-TW" altLang="en-US" sz="8000" dirty="0" smtClean="0"/>
              <a:t>基於深度學習及</a:t>
            </a:r>
            <a:r>
              <a:rPr lang="en-US" altLang="zh-TW" sz="8000" dirty="0" smtClean="0"/>
              <a:t>ECG,PPG</a:t>
            </a:r>
          </a:p>
          <a:p>
            <a:r>
              <a:rPr lang="zh-TW" altLang="en-US" sz="8000" dirty="0" smtClean="0"/>
              <a:t>結合車用電子鎖</a:t>
            </a:r>
            <a:r>
              <a:rPr lang="zh-TW" altLang="en-US" sz="8000" dirty="0" smtClean="0"/>
              <a:t>之酒駕預防系統</a:t>
            </a:r>
            <a:endParaRPr sz="8000" dirty="0"/>
          </a:p>
        </p:txBody>
      </p:sp>
      <p:sp>
        <p:nvSpPr>
          <p:cNvPr id="57" name="組員：林子傑、許倍齊、陳馥瑄、林佩萱、陳品榛…"/>
          <p:cNvSpPr/>
          <p:nvPr/>
        </p:nvSpPr>
        <p:spPr>
          <a:xfrm>
            <a:off x="9584272" y="7864306"/>
            <a:ext cx="520911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200" spc="900">
                <a:solidFill>
                  <a:srgbClr val="FFFFFF"/>
                </a:solidFill>
                <a:latin typeface="Hannotate TC Bold"/>
                <a:ea typeface="Hannotate TC Bold"/>
                <a:cs typeface="Hannotate TC Bold"/>
                <a:sym typeface="Hannotate TC Bold"/>
              </a:defRPr>
            </a:pPr>
            <a:r>
              <a:rPr lang="zh-TW" alt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報告人</a:t>
            </a:r>
            <a:r>
              <a:rPr sz="4800" b="1" dirty="0" smtClean="0">
                <a:latin typeface="Helvetica Neue" charset="0"/>
                <a:ea typeface="Helvetica Neue" charset="0"/>
                <a:cs typeface="Helvetica Neue" charset="0"/>
              </a:rPr>
              <a:t>：林子傑</a:t>
            </a:r>
            <a:endParaRPr lang="en-US" sz="48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組員：林子傑、許倍齊、陳馥瑄、林佩萱、陳品榛…"/>
          <p:cNvSpPr/>
          <p:nvPr/>
        </p:nvSpPr>
        <p:spPr>
          <a:xfrm>
            <a:off x="7750494" y="9145239"/>
            <a:ext cx="886396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200" spc="900">
                <a:solidFill>
                  <a:srgbClr val="FFFFFF"/>
                </a:solidFill>
                <a:latin typeface="Hannotate TC Bold"/>
                <a:ea typeface="Hannotate TC Bold"/>
                <a:cs typeface="Hannotate TC Bold"/>
                <a:sym typeface="Hannotate TC Bold"/>
              </a:defRPr>
            </a:pPr>
            <a:r>
              <a:rPr lang="zh-TW" alt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指導教授</a:t>
            </a:r>
            <a:r>
              <a:rPr sz="4800" b="1" dirty="0" smtClean="0">
                <a:latin typeface="Helvetica Neue" charset="0"/>
                <a:ea typeface="Helvetica Neue" charset="0"/>
                <a:cs typeface="Helvetica Neue" charset="0"/>
              </a:rPr>
              <a:t>：</a:t>
            </a:r>
            <a:r>
              <a:rPr lang="zh-TW" alt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張瑞益、何建明</a:t>
            </a:r>
            <a:endParaRPr lang="en-US" sz="48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8" y="12534721"/>
            <a:ext cx="7339836" cy="95063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35400" y="1907685"/>
            <a:ext cx="38853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研究動機</a:t>
            </a:r>
            <a:endParaRPr kumimoji="0" lang="zh-TW" altLang="en-US" sz="6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578058" y="3548537"/>
            <a:ext cx="13227130" cy="1112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偏鄉地區志工服務經驗</a:t>
            </a:r>
            <a:endParaRPr lang="en-US" altLang="zh-TW" sz="4400" dirty="0" smtClean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 smtClean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行動不便以及年長者的問題</a:t>
            </a:r>
            <a:endParaRPr kumimoji="0" lang="en-US" altLang="zh-TW" sz="4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cs typeface="+mj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醫療相關領域感興趣</a:t>
            </a:r>
            <a:endParaRPr kumimoji="0" lang="en-US" altLang="zh-TW" sz="4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cs typeface="+mj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 smtClean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研究結果可能可以改善人們的生活習慣</a:t>
            </a:r>
            <a:endParaRPr lang="en-US" altLang="zh-TW" sz="4400" dirty="0" smtClean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研究領域廣泛</a:t>
            </a:r>
            <a:endParaRPr lang="en-US" altLang="zh-TW" sz="4000" dirty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zh-TW" altLang="en-US" sz="4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6955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35400" y="1972999"/>
            <a:ext cx="54838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6000">
                <a:solidFill>
                  <a:srgbClr val="C00000"/>
                </a:solidFill>
              </a:rPr>
              <a:t>流程及方法規劃</a:t>
            </a:r>
            <a:endParaRPr kumimoji="0" lang="zh-TW" altLang="en-US" sz="6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26" name="Picture 2" descr="https://lh6.googleusercontent.com/O2b_sHLQA8OiRYg-s85henBbPo3OTIPWh1U7CUujgn64nLuVH0Su61_CDeGfUEr9r6OwTGQ2A1fZ6Xr4ocC7w8j5YIY25AzHEIoPX_suSdWKvKgn5nNl87jcHetV-o_Ky5xHcoUfI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00" y="3396342"/>
            <a:ext cx="19624400" cy="8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08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1729840"/>
            <a:ext cx="959237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>
                <a:solidFill>
                  <a:srgbClr val="C00000"/>
                </a:solidFill>
              </a:rPr>
              <a:t>資料取得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Picture 2" descr="https://lh6.googleusercontent.com/hZG9paIKN_yEMOImBO7a9tNLrgkLcjfYZVAnvy1raNmcJ5nTZakXdr63pd2SNkQcqMlMzyZ6q9CIqQdPGPoxtjezM3DTqmjj-JE44xiwea8StRKjh59tAZPvKfX8YbY8e8Cd2pnENW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75" y="3881138"/>
            <a:ext cx="6072874" cy="80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Pa9wXO0y4tL_VHnE_PthMffxEEakIgMPL9aM96SwKonNdX59ZWzRhiSc60uLoMKyMzyo-eLXFmwNiyJ63Jn5kFj_c4xNMFD2mxGjCyWCL8keAf4nNRqM5X4_HXUMjYpt0zmpegFaUs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03" y="6470325"/>
            <a:ext cx="13129423" cy="550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600303" y="3679092"/>
            <a:ext cx="1218565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zh-TW" sz="4400" b="1" dirty="0" smtClean="0">
                <a:solidFill>
                  <a:srgbClr val="C00000"/>
                </a:solidFill>
                <a:latin typeface="Calibri" charset="0"/>
              </a:rPr>
              <a:t>Google</a:t>
            </a:r>
            <a:r>
              <a:rPr lang="zh-TW" altLang="en-US" sz="4400" b="1" dirty="0">
                <a:solidFill>
                  <a:srgbClr val="C00000"/>
                </a:solidFill>
                <a:latin typeface="Calibri" charset="0"/>
              </a:rPr>
              <a:t>表單紀錄</a:t>
            </a:r>
            <a:r>
              <a:rPr lang="zh-TW" altLang="en-US" sz="4400" b="1" dirty="0" smtClean="0">
                <a:solidFill>
                  <a:srgbClr val="C00000"/>
                </a:solidFill>
                <a:latin typeface="Calibri" charset="0"/>
              </a:rPr>
              <a:t>作息</a:t>
            </a:r>
            <a:endParaRPr lang="en-US" altLang="zh-TW" sz="4400" b="1" dirty="0" smtClean="0">
              <a:solidFill>
                <a:srgbClr val="C00000"/>
              </a:solidFill>
              <a:latin typeface="Calibri" charset="0"/>
            </a:endParaRPr>
          </a:p>
          <a:p>
            <a:pPr fontAlgn="base">
              <a:buFont typeface="Arial" charset="0"/>
              <a:buChar char="•"/>
            </a:pPr>
            <a:endParaRPr lang="en-US" altLang="zh-TW" sz="4400" b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buFont typeface="Arial" charset="0"/>
              <a:buChar char="•"/>
            </a:pPr>
            <a:r>
              <a:rPr lang="en-US" altLang="zh-TW" sz="4400" b="1" dirty="0">
                <a:solidFill>
                  <a:srgbClr val="C00000"/>
                </a:solidFill>
                <a:latin typeface="Calibri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36750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1729840"/>
            <a:ext cx="959237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手錶規格</a:t>
            </a:r>
            <a:endParaRPr lang="zh-TW" altLang="en-US" sz="6000" dirty="0">
              <a:solidFill>
                <a:srgbClr val="C00000"/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16193" y="3675870"/>
            <a:ext cx="1816443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>
                <a:solidFill>
                  <a:srgbClr val="C00000"/>
                </a:solidFill>
              </a:rPr>
              <a:t>版本</a:t>
            </a:r>
            <a:r>
              <a:rPr lang="en-US" altLang="zh-TW" sz="4400" dirty="0">
                <a:solidFill>
                  <a:srgbClr val="C00000"/>
                </a:solidFill>
              </a:rPr>
              <a:t>1: PPG</a:t>
            </a:r>
            <a:r>
              <a:rPr lang="zh-TW" altLang="en-US" sz="4400" dirty="0">
                <a:solidFill>
                  <a:srgbClr val="C00000"/>
                </a:solidFill>
              </a:rPr>
              <a:t>開</a:t>
            </a:r>
            <a:r>
              <a:rPr lang="en-US" altLang="zh-TW" sz="4400" dirty="0">
                <a:solidFill>
                  <a:srgbClr val="C00000"/>
                </a:solidFill>
              </a:rPr>
              <a:t>3</a:t>
            </a:r>
            <a:r>
              <a:rPr lang="zh-TW" altLang="en-US" sz="4400" dirty="0">
                <a:solidFill>
                  <a:srgbClr val="C00000"/>
                </a:solidFill>
              </a:rPr>
              <a:t>分鐘關</a:t>
            </a:r>
            <a:r>
              <a:rPr lang="en-US" altLang="zh-TW" sz="4400" dirty="0">
                <a:solidFill>
                  <a:srgbClr val="C00000"/>
                </a:solidFill>
              </a:rPr>
              <a:t>2</a:t>
            </a:r>
            <a:r>
              <a:rPr lang="zh-TW" altLang="en-US" sz="4400" dirty="0">
                <a:solidFill>
                  <a:srgbClr val="C00000"/>
                </a:solidFill>
              </a:rPr>
              <a:t>分鐘</a:t>
            </a:r>
          </a:p>
          <a:p>
            <a:r>
              <a:rPr lang="zh-TW" altLang="en-US" sz="4400" dirty="0">
                <a:solidFill>
                  <a:srgbClr val="C00000"/>
                </a:solidFill>
              </a:rPr>
              <a:t>   </a:t>
            </a:r>
            <a:r>
              <a:rPr lang="zh-TW" altLang="en-US" sz="4400" dirty="0" smtClean="0">
                <a:solidFill>
                  <a:srgbClr val="C00000"/>
                </a:solidFill>
              </a:rPr>
              <a:t>且</a:t>
            </a:r>
            <a:r>
              <a:rPr lang="en-US" altLang="zh-TW" sz="4400" dirty="0">
                <a:solidFill>
                  <a:srgbClr val="C00000"/>
                </a:solidFill>
              </a:rPr>
              <a:t>5</a:t>
            </a:r>
            <a:r>
              <a:rPr lang="zh-TW" altLang="en-US" sz="4400" dirty="0">
                <a:solidFill>
                  <a:srgbClr val="C00000"/>
                </a:solidFill>
              </a:rPr>
              <a:t>個時段</a:t>
            </a:r>
            <a:r>
              <a:rPr lang="en-US" altLang="zh-TW" sz="4400" dirty="0">
                <a:solidFill>
                  <a:srgbClr val="C00000"/>
                </a:solidFill>
              </a:rPr>
              <a:t>(9:00 12:00 15:00 18:00 21:00)</a:t>
            </a:r>
            <a:r>
              <a:rPr lang="zh-TW" altLang="en-US" sz="4400" dirty="0">
                <a:solidFill>
                  <a:srgbClr val="C00000"/>
                </a:solidFill>
              </a:rPr>
              <a:t>量測</a:t>
            </a:r>
            <a:r>
              <a:rPr lang="en-US" altLang="zh-TW" sz="4400" dirty="0">
                <a:solidFill>
                  <a:srgbClr val="C00000"/>
                </a:solidFill>
              </a:rPr>
              <a:t>ECG 1</a:t>
            </a:r>
            <a:r>
              <a:rPr lang="zh-TW" altLang="en-US" sz="4400" dirty="0">
                <a:solidFill>
                  <a:srgbClr val="C00000"/>
                </a:solidFill>
              </a:rPr>
              <a:t>分半鐘 </a:t>
            </a:r>
            <a:r>
              <a:rPr lang="en-US" altLang="zh-TW" sz="4400" dirty="0" smtClean="0">
                <a:solidFill>
                  <a:srgbClr val="C00000"/>
                </a:solidFill>
              </a:rPr>
              <a:t>-- 15</a:t>
            </a:r>
            <a:r>
              <a:rPr lang="zh-TW" altLang="en-US" sz="4400" dirty="0">
                <a:solidFill>
                  <a:srgbClr val="C00000"/>
                </a:solidFill>
              </a:rPr>
              <a:t>隻</a:t>
            </a:r>
          </a:p>
          <a:p>
            <a:pPr marL="571500" indent="-571500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版本</a:t>
            </a:r>
            <a:r>
              <a:rPr lang="en-US" altLang="zh-TW" sz="4400" dirty="0">
                <a:solidFill>
                  <a:srgbClr val="C00000"/>
                </a:solidFill>
              </a:rPr>
              <a:t>2: ECG</a:t>
            </a:r>
            <a:r>
              <a:rPr lang="zh-TW" altLang="en-US" sz="4400" dirty="0">
                <a:solidFill>
                  <a:srgbClr val="C00000"/>
                </a:solidFill>
              </a:rPr>
              <a:t>和</a:t>
            </a:r>
            <a:r>
              <a:rPr lang="en-US" altLang="zh-TW" sz="4400" dirty="0">
                <a:solidFill>
                  <a:srgbClr val="C00000"/>
                </a:solidFill>
              </a:rPr>
              <a:t>PPG</a:t>
            </a:r>
            <a:r>
              <a:rPr lang="zh-TW" altLang="en-US" sz="4400" dirty="0">
                <a:solidFill>
                  <a:srgbClr val="C00000"/>
                </a:solidFill>
              </a:rPr>
              <a:t>量測</a:t>
            </a:r>
            <a:r>
              <a:rPr lang="en-US" altLang="zh-TW" sz="4400" dirty="0">
                <a:solidFill>
                  <a:srgbClr val="C00000"/>
                </a:solidFill>
              </a:rPr>
              <a:t>1</a:t>
            </a:r>
            <a:r>
              <a:rPr lang="zh-TW" altLang="en-US" sz="4400" dirty="0">
                <a:solidFill>
                  <a:srgbClr val="C00000"/>
                </a:solidFill>
              </a:rPr>
              <a:t>分半鐘，再來</a:t>
            </a:r>
            <a:r>
              <a:rPr lang="en-US" altLang="zh-TW" sz="4400" dirty="0">
                <a:solidFill>
                  <a:srgbClr val="C00000"/>
                </a:solidFill>
              </a:rPr>
              <a:t>PPG</a:t>
            </a:r>
            <a:r>
              <a:rPr lang="zh-TW" altLang="en-US" sz="4400" dirty="0">
                <a:solidFill>
                  <a:srgbClr val="C00000"/>
                </a:solidFill>
              </a:rPr>
              <a:t>開著直到沒電</a:t>
            </a:r>
            <a:r>
              <a:rPr lang="zh-TW" altLang="en-US" sz="4400" dirty="0" smtClean="0">
                <a:solidFill>
                  <a:srgbClr val="C00000"/>
                </a:solidFill>
              </a:rPr>
              <a:t>為止</a:t>
            </a:r>
            <a:r>
              <a:rPr lang="en-US" altLang="zh-TW" sz="4400" dirty="0" smtClean="0">
                <a:solidFill>
                  <a:srgbClr val="C00000"/>
                </a:solidFill>
              </a:rPr>
              <a:t> --</a:t>
            </a:r>
            <a:r>
              <a:rPr lang="zh-TW" altLang="en-US" sz="4400" dirty="0" smtClean="0">
                <a:solidFill>
                  <a:srgbClr val="C00000"/>
                </a:solidFill>
              </a:rPr>
              <a:t> </a:t>
            </a:r>
            <a:r>
              <a:rPr lang="en-US" altLang="zh-TW" sz="4400" dirty="0">
                <a:solidFill>
                  <a:srgbClr val="C00000"/>
                </a:solidFill>
              </a:rPr>
              <a:t>5</a:t>
            </a:r>
            <a:r>
              <a:rPr lang="zh-TW" altLang="en-US" sz="4400" dirty="0" smtClean="0">
                <a:solidFill>
                  <a:srgbClr val="C00000"/>
                </a:solidFill>
              </a:rPr>
              <a:t>隻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altLang="zh-TW" sz="4400" b="1" dirty="0">
              <a:solidFill>
                <a:srgbClr val="C00000"/>
              </a:solidFill>
              <a:latin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sz="4400" b="1" dirty="0" smtClean="0">
                <a:solidFill>
                  <a:srgbClr val="C00000"/>
                </a:solidFill>
                <a:latin typeface="Calibri" charset="0"/>
              </a:rPr>
              <a:t>Acer</a:t>
            </a:r>
            <a:r>
              <a:rPr lang="zh-TW" altLang="en-US" sz="4400" b="1" dirty="0" smtClean="0">
                <a:solidFill>
                  <a:srgbClr val="C00000"/>
                </a:solidFill>
                <a:latin typeface="Calibri" charset="0"/>
              </a:rPr>
              <a:t>對於手錶之使用說明及建議</a:t>
            </a:r>
          </a:p>
          <a:p>
            <a:pPr fontAlgn="base">
              <a:buFont typeface="Arial" charset="0"/>
              <a:buChar char="•"/>
            </a:pPr>
            <a:endParaRPr lang="en-US" altLang="zh-TW" sz="4400" b="1" dirty="0" smtClean="0">
              <a:solidFill>
                <a:srgbClr val="C00000"/>
              </a:solidFill>
              <a:latin typeface="Calibri" charset="0"/>
            </a:endParaRPr>
          </a:p>
          <a:p>
            <a:pPr fontAlgn="base">
              <a:buFont typeface="Arial" charset="0"/>
              <a:buChar char="•"/>
            </a:pPr>
            <a:endParaRPr lang="en-US" altLang="zh-TW" sz="4400" b="1" dirty="0" smtClean="0">
              <a:solidFill>
                <a:srgbClr val="C00000"/>
              </a:solidFill>
              <a:latin typeface="Calibri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3" y="8086491"/>
            <a:ext cx="18665354" cy="36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34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1729840"/>
            <a:ext cx="1630574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資料形式</a:t>
            </a:r>
            <a:r>
              <a:rPr lang="en-US" altLang="zh-TW" sz="6000" dirty="0" smtClean="0">
                <a:solidFill>
                  <a:srgbClr val="C00000"/>
                </a:solidFill>
              </a:rPr>
              <a:t>(acer parser</a:t>
            </a:r>
            <a:r>
              <a:rPr lang="zh-TW" altLang="en-US" sz="6000" dirty="0" smtClean="0">
                <a:solidFill>
                  <a:srgbClr val="C00000"/>
                </a:solidFill>
              </a:rPr>
              <a:t>處理後</a:t>
            </a:r>
            <a:r>
              <a:rPr lang="en-US" altLang="zh-TW" sz="6000" dirty="0" smtClean="0">
                <a:solidFill>
                  <a:srgbClr val="C00000"/>
                </a:solidFill>
              </a:rPr>
              <a:t>)</a:t>
            </a:r>
            <a:endParaRPr lang="zh-TW" altLang="en-US" sz="6000" dirty="0">
              <a:solidFill>
                <a:srgbClr val="C00000"/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9" name="Picture 2" descr="https://lh4.googleusercontent.com/MzonXcecZCZjgpRei-x91QAS78pnfo3MX-DLfBF_tfNwzfDXw4a8kBhb9g-xLBCHLxdQPcauAHnSJpvYeAWstGiadgBTiCqLiqYyLRWMDNzZK-J8Y8vh21e5Nmruxpfoq4WO9Isbf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4085492"/>
            <a:ext cx="10626125" cy="63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dFABstAq99HN4N59Q2dkJl4oSxfxDlHn2gc_NE_DH-mrQv1qPdK8GLdXGrv5EjN1esqQXivwaxRFkrJ3LgaXuWWrUYcRuRiNGF1XovZZ09LYF_Gt6gfOeXOkK5RyYQH9Fr2MW_Ign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584" y="4085492"/>
            <a:ext cx="10626125" cy="63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9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369926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資料預處理</a:t>
            </a:r>
            <a:r>
              <a:rPr lang="en-US" altLang="zh-TW" sz="6000" dirty="0" smtClean="0">
                <a:solidFill>
                  <a:srgbClr val="C00000"/>
                </a:solidFill>
              </a:rPr>
              <a:t>(</a:t>
            </a:r>
            <a:r>
              <a:rPr lang="en-US" altLang="zh-TW" sz="6000" dirty="0" err="1" smtClean="0">
                <a:solidFill>
                  <a:srgbClr val="C00000"/>
                </a:solidFill>
              </a:rPr>
              <a:t>Denoise</a:t>
            </a:r>
            <a:r>
              <a:rPr lang="en-US" altLang="zh-TW" sz="6000" dirty="0" smtClean="0">
                <a:solidFill>
                  <a:srgbClr val="C00000"/>
                </a:solidFill>
              </a:rPr>
              <a:t>)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0" name="Picture 18" descr="https://lh5.googleusercontent.com/fRnsR3etd-FhuRXSuxNj8GyQoSlghKAcBF9N8ivBUi7go8VNFXV54z6B3VD3UMIMk1Ef3K8gWDAUoQxUhVo9zcaLngCBEatIJB4BrFWzemOqXo4zPMFUhimhV5qvi6YociETh08FA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838" y="5273670"/>
            <a:ext cx="7835462" cy="469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s://lh4.googleusercontent.com/ZKohJEPYXi2eQRxxEK9jx-y4UNVNpu6BSjyGZGRXH3bkJgOxdrJ4xXFbu3RKC2JiycuMz7np4eK3DVwJMbZbIbffT5qwwaCZ8rKDK4Qo9owlGZH8YVMCGv99HN0pCEULwipfz7mGEJ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07" y="5283200"/>
            <a:ext cx="7551032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s://lh5.googleusercontent.com/XF0DZBZC0YQFYxL5iouNTYKLymDLVK5hRg2XjqcT1QAQlxvyJaOYeOdLnSBZoL8hyVO7xgKHG3ulPWMaJkkv3rAr-kWWcfivTzWGHA6N_9SSTOBY4Y76dsqQQEoEsT3Ga5QhK05In5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5" y="5283200"/>
            <a:ext cx="7819544" cy="46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842113" y="10322786"/>
            <a:ext cx="54580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Arial" charset="0"/>
              </a:rPr>
              <a:t>lowpass</a:t>
            </a:r>
            <a:r>
              <a:rPr lang="en-US" altLang="zh-TW" dirty="0" smtClean="0">
                <a:solidFill>
                  <a:srgbClr val="000000"/>
                </a:solidFill>
                <a:latin typeface="Arial" charset="0"/>
              </a:rPr>
              <a:t> = 40 Hz</a:t>
            </a:r>
            <a:endParaRPr lang="en-US" altLang="zh-TW" dirty="0" smtClean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 err="1" smtClean="0">
                <a:solidFill>
                  <a:srgbClr val="000000"/>
                </a:solidFill>
                <a:latin typeface="Arial" charset="0"/>
              </a:rPr>
              <a:t>highpass</a:t>
            </a:r>
            <a:r>
              <a:rPr lang="en-US" altLang="zh-TW" dirty="0" smtClean="0">
                <a:solidFill>
                  <a:srgbClr val="000000"/>
                </a:solidFill>
                <a:latin typeface="Arial" charset="0"/>
              </a:rPr>
              <a:t> = 0.5 Hz </a:t>
            </a:r>
            <a:endParaRPr lang="en-US" altLang="zh-TW" dirty="0" smtClean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35838" y="10322786"/>
            <a:ext cx="7817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Arial" charset="0"/>
              </a:rPr>
              <a:t>lowpass</a:t>
            </a:r>
            <a:r>
              <a:rPr lang="en-US" altLang="zh-TW" dirty="0">
                <a:solidFill>
                  <a:srgbClr val="000000"/>
                </a:solidFill>
                <a:latin typeface="Arial" charset="0"/>
              </a:rPr>
              <a:t>= 5Hz</a:t>
            </a:r>
            <a:endParaRPr lang="en-US" altLang="zh-TW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Arial" charset="0"/>
              </a:rPr>
              <a:t>highpass</a:t>
            </a:r>
            <a:r>
              <a:rPr lang="en-US" altLang="zh-TW" dirty="0">
                <a:solidFill>
                  <a:srgbClr val="000000"/>
                </a:solidFill>
                <a:latin typeface="Arial" charset="0"/>
              </a:rPr>
              <a:t>=0.5Hz</a:t>
            </a:r>
            <a:endParaRPr lang="en-US" altLang="zh-TW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691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036181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資料預處理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122" name="Picture 2" descr="https://lh3.googleusercontent.com/FeG0jnnaId1A1JNuUZVkhizkmmyy02wAGoAHPhN05O6-T070SzViXbcplsPkCGeJ6m9hhAHS6hJhYMTrnrG6IZ4w1Ir4ye_cPqX10bq3NKk7apuRktK0vY7BtuxAP6qYlYVJOz2sU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2191505"/>
            <a:ext cx="9931400" cy="329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87624" y="4173792"/>
            <a:ext cx="130587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Microsoft JhengHei" charset="-120"/>
              </a:rPr>
              <a:t>使用套件</a:t>
            </a:r>
            <a:r>
              <a:rPr lang="en-US" altLang="zh-CN" sz="4400" b="1" dirty="0" smtClean="0">
                <a:solidFill>
                  <a:srgbClr val="C00000"/>
                </a:solidFill>
                <a:latin typeface="Microsoft JhengHei" charset="-120"/>
              </a:rPr>
              <a:t>: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altLang="zh-TW" sz="4400" dirty="0" err="1" smtClean="0">
                <a:solidFill>
                  <a:srgbClr val="C00000"/>
                </a:solidFill>
              </a:rPr>
              <a:t>Engzee</a:t>
            </a:r>
            <a:r>
              <a:rPr lang="zh-TW" altLang="en-US" sz="4400" dirty="0" smtClean="0">
                <a:solidFill>
                  <a:srgbClr val="C00000"/>
                </a:solidFill>
              </a:rPr>
              <a:t> </a:t>
            </a:r>
            <a:r>
              <a:rPr lang="en-US" altLang="zh-TW" sz="4400" dirty="0" err="1" smtClean="0">
                <a:solidFill>
                  <a:srgbClr val="C00000"/>
                </a:solidFill>
              </a:rPr>
              <a:t>algo</a:t>
            </a:r>
            <a:r>
              <a:rPr lang="en-US" altLang="zh-TW" sz="4400" b="1" dirty="0" smtClean="0">
                <a:solidFill>
                  <a:srgbClr val="C00000"/>
                </a:solidFill>
              </a:rPr>
              <a:t>&gt;</a:t>
            </a:r>
            <a:r>
              <a:rPr lang="zh-TW" altLang="en-US" sz="4400" dirty="0">
                <a:solidFill>
                  <a:srgbClr val="C00000"/>
                </a:solidFill>
              </a:rPr>
              <a:t>找到</a:t>
            </a:r>
            <a:r>
              <a:rPr lang="en-US" altLang="zh-TW" sz="4400" dirty="0">
                <a:solidFill>
                  <a:srgbClr val="C00000"/>
                </a:solidFill>
              </a:rPr>
              <a:t>Peak</a:t>
            </a:r>
            <a:r>
              <a:rPr lang="zh-TW" altLang="en-US" sz="4400" dirty="0">
                <a:solidFill>
                  <a:srgbClr val="C00000"/>
                </a:solidFill>
              </a:rPr>
              <a:t>的</a:t>
            </a:r>
            <a:r>
              <a:rPr lang="en-US" altLang="zh-TW" sz="4400" dirty="0" smtClean="0">
                <a:solidFill>
                  <a:srgbClr val="C00000"/>
                </a:solidFill>
              </a:rPr>
              <a:t>index</a:t>
            </a: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採</a:t>
            </a:r>
            <a:r>
              <a:rPr lang="en-US" altLang="zh-TW" sz="4400" dirty="0" smtClean="0">
                <a:solidFill>
                  <a:srgbClr val="C00000"/>
                </a:solidFill>
              </a:rPr>
              <a:t>Peak to Peak</a:t>
            </a:r>
            <a:r>
              <a:rPr lang="zh-TW" altLang="en-US" sz="4400" dirty="0" smtClean="0">
                <a:solidFill>
                  <a:srgbClr val="C00000"/>
                </a:solidFill>
              </a:rPr>
              <a:t>，且一組</a:t>
            </a:r>
            <a:r>
              <a:rPr lang="en-US" altLang="zh-TW" sz="4400" dirty="0" smtClean="0">
                <a:solidFill>
                  <a:srgbClr val="C00000"/>
                </a:solidFill>
              </a:rPr>
              <a:t>data</a:t>
            </a:r>
            <a:r>
              <a:rPr lang="zh-TW" altLang="en-US" sz="4400" dirty="0" smtClean="0">
                <a:solidFill>
                  <a:srgbClr val="C00000"/>
                </a:solidFill>
              </a:rPr>
              <a:t>只會有一個</a:t>
            </a:r>
            <a:r>
              <a:rPr lang="en-US" altLang="zh-TW" sz="4400" dirty="0" err="1" smtClean="0">
                <a:solidFill>
                  <a:srgbClr val="C00000"/>
                </a:solidFill>
              </a:rPr>
              <a:t>P_to_P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zh-TW" altLang="en-US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以</a:t>
            </a:r>
            <a:r>
              <a:rPr lang="en-US" altLang="zh-TW" sz="4400" dirty="0" smtClean="0">
                <a:solidFill>
                  <a:srgbClr val="C00000"/>
                </a:solidFill>
              </a:rPr>
              <a:t>9:1</a:t>
            </a:r>
            <a:r>
              <a:rPr lang="zh-TW" altLang="en-US" sz="4400" dirty="0" smtClean="0">
                <a:solidFill>
                  <a:srgbClr val="C00000"/>
                </a:solidFill>
              </a:rPr>
              <a:t>的比例分成</a:t>
            </a:r>
            <a:r>
              <a:rPr lang="en-US" altLang="zh-TW" sz="4400" dirty="0" smtClean="0">
                <a:solidFill>
                  <a:srgbClr val="C00000"/>
                </a:solidFill>
              </a:rPr>
              <a:t>train</a:t>
            </a:r>
            <a:r>
              <a:rPr lang="zh-TW" altLang="en-US" sz="4400" dirty="0" smtClean="0">
                <a:solidFill>
                  <a:srgbClr val="C00000"/>
                </a:solidFill>
              </a:rPr>
              <a:t>以及</a:t>
            </a:r>
            <a:r>
              <a:rPr lang="en-US" altLang="zh-TW" sz="4400" dirty="0" smtClean="0">
                <a:solidFill>
                  <a:srgbClr val="C00000"/>
                </a:solidFill>
              </a:rPr>
              <a:t>test</a:t>
            </a:r>
            <a:endParaRPr lang="zh-TW" altLang="en-US" sz="4400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zh-CN" altLang="en-US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332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570622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資料預處理</a:t>
            </a:r>
            <a:r>
              <a:rPr lang="en-US" altLang="zh-TW" sz="6000" dirty="0" smtClean="0">
                <a:solidFill>
                  <a:srgbClr val="C00000"/>
                </a:solidFill>
              </a:rPr>
              <a:t>(Peak</a:t>
            </a:r>
            <a:r>
              <a:rPr lang="zh-TW" altLang="en-US" sz="6000" dirty="0" smtClean="0">
                <a:solidFill>
                  <a:srgbClr val="C00000"/>
                </a:solidFill>
              </a:rPr>
              <a:t>標記呈現</a:t>
            </a:r>
            <a:r>
              <a:rPr lang="en-US" altLang="zh-TW" sz="6000" dirty="0" smtClean="0">
                <a:solidFill>
                  <a:srgbClr val="C00000"/>
                </a:solidFill>
              </a:rPr>
              <a:t>)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5" y="4013200"/>
            <a:ext cx="2127457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8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694694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資料預處理</a:t>
            </a:r>
            <a:r>
              <a:rPr lang="en-US" altLang="zh-TW" sz="6000" dirty="0" smtClean="0">
                <a:solidFill>
                  <a:srgbClr val="C00000"/>
                </a:solidFill>
              </a:rPr>
              <a:t>(Peak</a:t>
            </a:r>
            <a:r>
              <a:rPr lang="zh-TW" altLang="en-US" sz="6000" dirty="0">
                <a:solidFill>
                  <a:srgbClr val="C00000"/>
                </a:solidFill>
              </a:rPr>
              <a:t> </a:t>
            </a:r>
            <a:r>
              <a:rPr lang="en-US" altLang="zh-TW" sz="6000" dirty="0" smtClean="0">
                <a:solidFill>
                  <a:srgbClr val="C00000"/>
                </a:solidFill>
              </a:rPr>
              <a:t>to Peal Split)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2290" name="Picture 2" descr="https://lh6.googleusercontent.com/w7CcckCKpgdwhdi1ykDy4Wdt3bCHLUSeWde74oPFxWkZJlZ04JBthFyXGlplfW0c0Ag2xMBoe_KygEzShzGaCweinFrhk8bpiGY3Rmh52KHs85QMVRTCSR_PmBT-_yZUTB-bg7c9dK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59" y="3553224"/>
            <a:ext cx="5902036" cy="45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4.googleusercontent.com/kdFibrub3pu912v92mdPqzMyJ7fQ6a6QVoX1gBOZRje9CDjbZ_tWaQKo2JieFIBKIdRi7iGFw6gDKvIvce5ua8SOtYyvsTSOYf0r49Y9-Oxz4xpTC0eMrfc1DSdLIAd63k4uaML1T6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960" y="3737955"/>
            <a:ext cx="5779577" cy="43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6.googleusercontent.com/rQdNLHz0Hx6uol3pIKC6TfIsNfL4nlW0LtUu2K753TBlGzsCZ_7ntaqP8ut0oyJWsOOBe12Z-6dHnmA7DK-l1FSsry3EG1h5XA--NdGwXi14qEhBoCJAJDgxo60GC3e0yR0tGc8tt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103" y="3645590"/>
            <a:ext cx="5581038" cy="43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h6.googleusercontent.com/oIJNYmqAH_OjFeisvbFZkz57FDIhkXQ3F0XCHlUdtmtTq6ESp2xqQEb6L3I7jKVvAkNEH3OJMd4B7WKRR8RroPvHOItiMXM2BoRfNNzhI25_4jpCPSVz56HQVhDrr7M_CAVPcXr7_6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71" y="8420984"/>
            <a:ext cx="5774724" cy="449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lh6.googleusercontent.com/YVSUaFk2SdxvdrzbqCRNqjEp4kEM_81r0A7IykjeV80Y0iydb2fVo9NnQmsbFlLJfUX1dpOQ5u6cujnwZX-fXumcicidCN5EPdlVduyrkfrCQ7PZ621Kg2fhKxQdJzvXcaeJ33cHKQ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960" y="8420984"/>
            <a:ext cx="5947811" cy="46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s://lh3.googleusercontent.com/aQcez5gwSjxdfR0t_ZVot9-cDwfDnIBAuYrkOOC52udvmsB-AdYhhYDKB5wq7HiAZrSqH3XQZea-425-6tEDF8U7_3nNyQCbMVCXP-Y2Qegz7vNlGhla_Bm4IR7Bu7KCBHJDfPYG0g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103" y="8519619"/>
            <a:ext cx="5754453" cy="43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603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11312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資料訓練目標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圓形"/>
          <p:cNvSpPr/>
          <p:nvPr/>
        </p:nvSpPr>
        <p:spPr>
          <a:xfrm>
            <a:off x="2438107" y="4282464"/>
            <a:ext cx="3407152" cy="3327658"/>
          </a:xfrm>
          <a:prstGeom prst="ellipse">
            <a:avLst/>
          </a:prstGeom>
          <a:ln w="152400">
            <a:solidFill>
              <a:srgbClr val="0E6DE5"/>
            </a:solidFill>
          </a:ln>
        </p:spPr>
        <p:txBody>
          <a:bodyPr lIns="45696" rIns="45696" anchor="ctr"/>
          <a:lstStyle/>
          <a:p>
            <a:pPr algn="ctr" defTabSz="2887770">
              <a:lnSpc>
                <a:spcPct val="90000"/>
              </a:lnSpc>
              <a:spcBef>
                <a:spcPts val="1501"/>
              </a:spcBef>
              <a:defRPr sz="5400" spc="300"/>
            </a:pPr>
            <a:endParaRPr sz="5397"/>
          </a:p>
        </p:txBody>
      </p:sp>
      <p:sp>
        <p:nvSpPr>
          <p:cNvPr id="6" name="行銷部門"/>
          <p:cNvSpPr/>
          <p:nvPr/>
        </p:nvSpPr>
        <p:spPr>
          <a:xfrm>
            <a:off x="2060493" y="5686271"/>
            <a:ext cx="4327520" cy="625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696" rIns="45696">
            <a:spAutoFit/>
          </a:bodyPr>
          <a:lstStyle>
            <a:lvl1pPr algn="ctr">
              <a:defRPr sz="4000" spc="300">
                <a:solidFill>
                  <a:srgbClr val="494949"/>
                </a:solidFill>
              </a:defRPr>
            </a:lvl1pPr>
          </a:lstStyle>
          <a:p>
            <a:r>
              <a:rPr lang="en-US" sz="3465" spc="133" dirty="0"/>
              <a:t>ECG </a:t>
            </a:r>
            <a:r>
              <a:rPr lang="zh-TW" altLang="en-US" sz="3465" spc="133" dirty="0" smtClean="0"/>
              <a:t>驗證身份</a:t>
            </a:r>
            <a:endParaRPr sz="3465" spc="133" dirty="0"/>
          </a:p>
        </p:txBody>
      </p:sp>
      <p:sp>
        <p:nvSpPr>
          <p:cNvPr id="7" name="圓形"/>
          <p:cNvSpPr/>
          <p:nvPr/>
        </p:nvSpPr>
        <p:spPr>
          <a:xfrm>
            <a:off x="2214322" y="8635418"/>
            <a:ext cx="3630937" cy="3410785"/>
          </a:xfrm>
          <a:prstGeom prst="ellipse">
            <a:avLst/>
          </a:prstGeom>
          <a:ln w="152400">
            <a:solidFill>
              <a:schemeClr val="accent4">
                <a:hueOff val="-461056"/>
                <a:satOff val="4338"/>
                <a:lumOff val="-10225"/>
              </a:schemeClr>
            </a:solidFill>
          </a:ln>
        </p:spPr>
        <p:txBody>
          <a:bodyPr lIns="45696" rIns="45696" anchor="ctr"/>
          <a:lstStyle/>
          <a:p>
            <a:pPr algn="ctr" defTabSz="2887770">
              <a:lnSpc>
                <a:spcPct val="90000"/>
              </a:lnSpc>
              <a:spcBef>
                <a:spcPts val="1501"/>
              </a:spcBef>
              <a:defRPr sz="5400" spc="300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defRPr>
            </a:pPr>
            <a:endParaRPr sz="5397"/>
          </a:p>
        </p:txBody>
      </p:sp>
      <p:sp>
        <p:nvSpPr>
          <p:cNvPr id="8" name="會計部門"/>
          <p:cNvSpPr/>
          <p:nvPr/>
        </p:nvSpPr>
        <p:spPr>
          <a:xfrm>
            <a:off x="2060493" y="9728105"/>
            <a:ext cx="3938594" cy="115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696" rIns="45696">
            <a:spAutoFit/>
          </a:bodyPr>
          <a:lstStyle>
            <a:lvl1pPr algn="ctr">
              <a:defRPr sz="4000" spc="300">
                <a:solidFill>
                  <a:srgbClr val="494949"/>
                </a:solidFill>
              </a:defRPr>
            </a:lvl1pPr>
          </a:lstStyle>
          <a:p>
            <a:r>
              <a:rPr lang="en-US" sz="3465" spc="133" dirty="0"/>
              <a:t>PPG </a:t>
            </a:r>
            <a:r>
              <a:rPr lang="zh-TW" altLang="en-US" sz="3465" spc="133" dirty="0" smtClean="0"/>
              <a:t>辨別</a:t>
            </a:r>
            <a:endParaRPr lang="en-US" altLang="zh-TW" sz="3465" spc="133" dirty="0" smtClean="0"/>
          </a:p>
          <a:p>
            <a:r>
              <a:rPr lang="zh-TW" altLang="en-US" sz="3465" spc="133" dirty="0" smtClean="0"/>
              <a:t>個人運動狀態</a:t>
            </a:r>
            <a:endParaRPr sz="3465" spc="133" dirty="0"/>
          </a:p>
        </p:txBody>
      </p:sp>
      <p:sp>
        <p:nvSpPr>
          <p:cNvPr id="9" name="開發部門"/>
          <p:cNvSpPr/>
          <p:nvPr/>
        </p:nvSpPr>
        <p:spPr>
          <a:xfrm>
            <a:off x="9046915" y="7222456"/>
            <a:ext cx="3680230" cy="174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696" rIns="45696">
            <a:spAutoFit/>
          </a:bodyPr>
          <a:lstStyle>
            <a:lvl1pPr algn="ctr">
              <a:defRPr sz="4000" spc="300">
                <a:solidFill>
                  <a:srgbClr val="494949"/>
                </a:solidFill>
              </a:defRPr>
            </a:lvl1pPr>
          </a:lstStyle>
          <a:p>
            <a:r>
              <a:rPr lang="zh-TW" altLang="en-US" sz="3465" spc="133" dirty="0" smtClean="0"/>
              <a:t>與健保資料庫中</a:t>
            </a:r>
            <a:endParaRPr lang="en-US" altLang="zh-TW" sz="3465" spc="133" dirty="0" smtClean="0"/>
          </a:p>
          <a:p>
            <a:r>
              <a:rPr lang="zh-TW" altLang="en-US" sz="3465" spc="133" dirty="0" smtClean="0"/>
              <a:t>病人的資料</a:t>
            </a:r>
            <a:endParaRPr lang="en-US" altLang="zh-TW" sz="3465" spc="133" dirty="0" smtClean="0"/>
          </a:p>
          <a:p>
            <a:r>
              <a:rPr lang="zh-TW" altLang="en-US" sz="3465" spc="133" dirty="0" smtClean="0"/>
              <a:t>做對比</a:t>
            </a:r>
            <a:endParaRPr sz="3465" spc="133" dirty="0">
              <a:solidFill>
                <a:srgbClr val="C00000"/>
              </a:solidFill>
            </a:endParaRPr>
          </a:p>
        </p:txBody>
      </p:sp>
      <p:sp>
        <p:nvSpPr>
          <p:cNvPr id="10" name="圓形"/>
          <p:cNvSpPr/>
          <p:nvPr/>
        </p:nvSpPr>
        <p:spPr>
          <a:xfrm>
            <a:off x="9005354" y="6317320"/>
            <a:ext cx="3675133" cy="3410785"/>
          </a:xfrm>
          <a:prstGeom prst="ellipse">
            <a:avLst/>
          </a:prstGeom>
          <a:ln w="152400">
            <a:solidFill>
              <a:srgbClr val="0E6DE5"/>
            </a:solidFill>
          </a:ln>
        </p:spPr>
        <p:txBody>
          <a:bodyPr lIns="45696" rIns="45696" anchor="ctr"/>
          <a:lstStyle/>
          <a:p>
            <a:pPr algn="ctr" defTabSz="2887770">
              <a:lnSpc>
                <a:spcPct val="90000"/>
              </a:lnSpc>
              <a:spcBef>
                <a:spcPts val="1501"/>
              </a:spcBef>
              <a:defRPr sz="5400" spc="300"/>
            </a:pPr>
            <a:endParaRPr sz="5397"/>
          </a:p>
        </p:txBody>
      </p:sp>
      <p:sp>
        <p:nvSpPr>
          <p:cNvPr id="15" name="圓形"/>
          <p:cNvSpPr/>
          <p:nvPr/>
        </p:nvSpPr>
        <p:spPr>
          <a:xfrm>
            <a:off x="15297828" y="5146966"/>
            <a:ext cx="5616486" cy="4926311"/>
          </a:xfrm>
          <a:prstGeom prst="ellipse">
            <a:avLst/>
          </a:prstGeom>
          <a:ln w="38100">
            <a:solidFill>
              <a:srgbClr val="14A5FF"/>
            </a:solidFill>
            <a:prstDash val="dash"/>
          </a:ln>
        </p:spPr>
        <p:txBody>
          <a:bodyPr lIns="45696" rIns="45696" anchor="ctr"/>
          <a:lstStyle/>
          <a:p>
            <a:pPr algn="ctr" defTabSz="2887770">
              <a:lnSpc>
                <a:spcPct val="90000"/>
              </a:lnSpc>
              <a:spcBef>
                <a:spcPts val="1501"/>
              </a:spcBef>
              <a:defRPr sz="5400" spc="300"/>
            </a:pPr>
            <a:endParaRPr sz="5397"/>
          </a:p>
        </p:txBody>
      </p:sp>
      <p:sp>
        <p:nvSpPr>
          <p:cNvPr id="16" name="老闆"/>
          <p:cNvSpPr/>
          <p:nvPr/>
        </p:nvSpPr>
        <p:spPr>
          <a:xfrm>
            <a:off x="15451970" y="6733974"/>
            <a:ext cx="5213751" cy="169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696" rIns="45696">
            <a:spAutoFit/>
          </a:bodyPr>
          <a:lstStyle>
            <a:lvl1pPr algn="ctr">
              <a:defRPr sz="6000" b="1" spc="450">
                <a:solidFill>
                  <a:srgbClr val="494949"/>
                </a:solidFill>
              </a:defRPr>
            </a:lvl1pPr>
          </a:lstStyle>
          <a:p>
            <a:r>
              <a:rPr lang="zh-TW" altLang="en-US" sz="3465" b="0" spc="133" dirty="0" smtClean="0"/>
              <a:t>預測得到相關</a:t>
            </a:r>
            <a:endParaRPr lang="en-US" altLang="zh-TW" sz="3465" b="0" spc="133" dirty="0" smtClean="0"/>
          </a:p>
          <a:p>
            <a:r>
              <a:rPr lang="zh-TW" altLang="en-US" sz="3465" b="0" spc="133" dirty="0" smtClean="0"/>
              <a:t>心血管疾病</a:t>
            </a:r>
            <a:endParaRPr lang="en-US" altLang="zh-TW" sz="3465" b="0" spc="133" dirty="0" smtClean="0"/>
          </a:p>
          <a:p>
            <a:r>
              <a:rPr lang="zh-TW" altLang="en-US" sz="3465" b="0" spc="133" dirty="0" smtClean="0"/>
              <a:t>機率</a:t>
            </a:r>
            <a:endParaRPr sz="3465" b="0" spc="133" dirty="0"/>
          </a:p>
        </p:txBody>
      </p:sp>
    </p:spTree>
    <p:extLst>
      <p:ext uri="{BB962C8B-B14F-4D97-AF65-F5344CB8AC3E}">
        <p14:creationId xmlns:p14="http://schemas.microsoft.com/office/powerpoint/2010/main" val="221843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形狀"/>
          <p:cNvSpPr/>
          <p:nvPr/>
        </p:nvSpPr>
        <p:spPr>
          <a:xfrm flipH="1">
            <a:off x="9894276" y="0"/>
            <a:ext cx="14483373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929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Table of Contents"/>
          <p:cNvSpPr/>
          <p:nvPr/>
        </p:nvSpPr>
        <p:spPr>
          <a:xfrm>
            <a:off x="15797066" y="4371153"/>
            <a:ext cx="287514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6000" b="1" spc="150">
                <a:solidFill>
                  <a:schemeClr val="accent2">
                    <a:hueOff val="-85259"/>
                    <a:satOff val="14347"/>
                    <a:lumOff val="22373"/>
                  </a:schemeClr>
                </a:solidFill>
              </a:defRPr>
            </a:lvl1pPr>
          </a:lstStyle>
          <a:p>
            <a:r>
              <a:rPr lang="en-US" dirty="0" smtClean="0"/>
              <a:t>Outline</a:t>
            </a:r>
            <a:endParaRPr dirty="0"/>
          </a:p>
        </p:txBody>
      </p:sp>
      <p:sp>
        <p:nvSpPr>
          <p:cNvPr id="61" name="公司簡介…"/>
          <p:cNvSpPr/>
          <p:nvPr/>
        </p:nvSpPr>
        <p:spPr>
          <a:xfrm>
            <a:off x="16182902" y="5649508"/>
            <a:ext cx="4544890" cy="674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altLang="en-US" sz="4800" b="1" dirty="0" smtClean="0">
                <a:solidFill>
                  <a:schemeClr val="tx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緒論</a:t>
            </a: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4800" b="1" dirty="0" smtClean="0">
                <a:solidFill>
                  <a:schemeClr val="tx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相關研究</a:t>
            </a: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zh-TW" sz="4800" b="1" dirty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4800" b="1" dirty="0" smtClean="0">
                <a:solidFill>
                  <a:schemeClr val="tx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實驗方法</a:t>
            </a: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4800" b="1" dirty="0" smtClean="0">
                <a:solidFill>
                  <a:schemeClr val="tx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實驗結果</a:t>
            </a: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4800" b="1" dirty="0" smtClean="0">
                <a:solidFill>
                  <a:schemeClr val="tx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結論及未來工作</a:t>
            </a:r>
            <a:endParaRPr lang="en-US" altLang="zh-TW" sz="4800" b="1" dirty="0" smtClean="0">
              <a:solidFill>
                <a:schemeClr val="tx2">
                  <a:lumMod val="1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6" name="群組"/>
          <p:cNvGrpSpPr/>
          <p:nvPr/>
        </p:nvGrpSpPr>
        <p:grpSpPr>
          <a:xfrm>
            <a:off x="1248146" y="3384139"/>
            <a:ext cx="10068809" cy="5796091"/>
            <a:chOff x="0" y="0"/>
            <a:chExt cx="10068808" cy="5796089"/>
          </a:xfrm>
        </p:grpSpPr>
        <p:sp>
          <p:nvSpPr>
            <p:cNvPr id="7" name="形狀"/>
            <p:cNvSpPr/>
            <p:nvPr/>
          </p:nvSpPr>
          <p:spPr>
            <a:xfrm>
              <a:off x="-1" y="5572278"/>
              <a:ext cx="5071696" cy="223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形狀"/>
            <p:cNvSpPr/>
            <p:nvPr/>
          </p:nvSpPr>
          <p:spPr>
            <a:xfrm>
              <a:off x="4997109" y="5572278"/>
              <a:ext cx="5071696" cy="223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形狀"/>
            <p:cNvSpPr/>
            <p:nvPr/>
          </p:nvSpPr>
          <p:spPr>
            <a:xfrm>
              <a:off x="992535" y="-1"/>
              <a:ext cx="8158316" cy="558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形狀"/>
            <p:cNvSpPr/>
            <p:nvPr/>
          </p:nvSpPr>
          <p:spPr>
            <a:xfrm>
              <a:off x="1021224" y="28691"/>
              <a:ext cx="8106683" cy="5532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矩形"/>
            <p:cNvSpPr/>
            <p:nvPr/>
          </p:nvSpPr>
          <p:spPr>
            <a:xfrm>
              <a:off x="0" y="5480458"/>
              <a:ext cx="10068808" cy="183638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" name="形狀"/>
            <p:cNvSpPr/>
            <p:nvPr/>
          </p:nvSpPr>
          <p:spPr>
            <a:xfrm>
              <a:off x="4308643" y="5480458"/>
              <a:ext cx="1445778" cy="10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矩形"/>
            <p:cNvSpPr/>
            <p:nvPr/>
          </p:nvSpPr>
          <p:spPr>
            <a:xfrm>
              <a:off x="1290871" y="378753"/>
              <a:ext cx="7567385" cy="478034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圓形"/>
            <p:cNvSpPr/>
            <p:nvPr/>
          </p:nvSpPr>
          <p:spPr>
            <a:xfrm>
              <a:off x="5025798" y="177898"/>
              <a:ext cx="86061" cy="86083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" name="橢圓形"/>
            <p:cNvSpPr/>
            <p:nvPr/>
          </p:nvSpPr>
          <p:spPr>
            <a:xfrm>
              <a:off x="5025798" y="172161"/>
              <a:ext cx="86061" cy="80343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" name="橢圓形"/>
            <p:cNvSpPr/>
            <p:nvPr/>
          </p:nvSpPr>
          <p:spPr>
            <a:xfrm>
              <a:off x="5043006" y="183637"/>
              <a:ext cx="51639" cy="5738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圓形"/>
            <p:cNvSpPr/>
            <p:nvPr/>
          </p:nvSpPr>
          <p:spPr>
            <a:xfrm>
              <a:off x="5054480" y="200853"/>
              <a:ext cx="28689" cy="28697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" name="形狀"/>
            <p:cNvSpPr/>
            <p:nvPr/>
          </p:nvSpPr>
          <p:spPr>
            <a:xfrm>
              <a:off x="5062475" y="20598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19" name="image8.jpeg" descr="image8.jpeg"/>
          <p:cNvPicPr>
            <a:picLocks noChangeAspect="1"/>
          </p:cNvPicPr>
          <p:nvPr/>
        </p:nvPicPr>
        <p:blipFill>
          <a:blip r:embed="rId2">
            <a:extLst/>
          </a:blip>
          <a:srcRect t="28941" b="28941"/>
          <a:stretch>
            <a:fillRect/>
          </a:stretch>
        </p:blipFill>
        <p:spPr>
          <a:xfrm>
            <a:off x="2539017" y="3755919"/>
            <a:ext cx="7567385" cy="47803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21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125949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----ECG</a:t>
            </a:r>
            <a:r>
              <a:rPr lang="zh-TW" altLang="en-US" sz="6000" dirty="0" smtClean="0">
                <a:solidFill>
                  <a:srgbClr val="C00000"/>
                </a:solidFill>
              </a:rPr>
              <a:t>驗證身份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Picture 2" descr="https://lh3.googleusercontent.com/8X3ytc_sFCVYQgq_e4iMYJAeEhXkwKxxXPEM4PXrkob9Cqsd4hWpK1qKNDn5NiSdTJKDs6r0vYXsqfqvxkZk4zrpRV0gimxee-nzmwrIhDtGMFcVe5G4PiqtsE5XGnu9JLCZOBJl-6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097" y="2800203"/>
            <a:ext cx="12280824" cy="45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802058" y="3586404"/>
            <a:ext cx="301845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RNN Model</a:t>
            </a:r>
            <a:endParaRPr kumimoji="0" lang="zh-TW" altLang="en-US" sz="4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244" name="Picture 4" descr="https://lh4.googleusercontent.com/Ik_duwfYtFyfJ70RfPC5235jlOvvfTinb1qqOKErilB8671_v4WrW6antyh47d_hglzLYEC9SdP5ThVMI7PHeN7uD8087rWe5zey5229WoaYoGgr6BJ_GNknJb5n57L9HVDhrW1TJ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5098471"/>
            <a:ext cx="10365433" cy="7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396097" y="11441384"/>
            <a:ext cx="1218565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charset="0"/>
              </a:rPr>
              <a:t>Best Accuracy:</a:t>
            </a:r>
            <a:endParaRPr lang="en-US" altLang="zh-TW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charset="0"/>
              </a:rPr>
              <a:t>80.28169014084507</a:t>
            </a:r>
            <a:endParaRPr lang="en-US" altLang="zh-TW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054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27550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>
                <a:solidFill>
                  <a:srgbClr val="C00000"/>
                </a:solidFill>
              </a:rPr>
              <a:t>流程及方法規劃</a:t>
            </a:r>
            <a:r>
              <a:rPr lang="en-US" altLang="zh-TW" sz="6000" dirty="0">
                <a:solidFill>
                  <a:srgbClr val="C00000"/>
                </a:solidFill>
              </a:rPr>
              <a:t>----PPG</a:t>
            </a:r>
            <a:r>
              <a:rPr lang="zh-TW" altLang="en-US" sz="6000" dirty="0">
                <a:solidFill>
                  <a:srgbClr val="C00000"/>
                </a:solidFill>
              </a:rPr>
              <a:t>辨別運動狀態</a:t>
            </a:r>
          </a:p>
        </p:txBody>
      </p:sp>
      <p:pic>
        <p:nvPicPr>
          <p:cNvPr id="3074" name="Picture 2" descr="https://lh4.googleusercontent.com/7mNqpuPhclzARBoxZLbn7Cq-U2zzvHh2uPPuWFcehCGGGmsXEqjeuydYrfuYELfykCMsYg8Q7wUOWPDdxkXV-6e3BqpO2HvHak6kEzDWF_ZUWnvGpvCq4zWwgouX4enAltiya9xTXt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83" y="3829589"/>
            <a:ext cx="14576612" cy="872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58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01902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>
                <a:solidFill>
                  <a:srgbClr val="C00000"/>
                </a:solidFill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吃飯</a:t>
            </a:r>
            <a:r>
              <a:rPr lang="en-US" altLang="zh-TW" sz="6000" dirty="0" smtClean="0">
                <a:solidFill>
                  <a:srgbClr val="C00000"/>
                </a:solidFill>
              </a:rPr>
              <a:t>(PPG)</a:t>
            </a:r>
            <a:endParaRPr lang="zh-TW" altLang="en-US" sz="6000" dirty="0">
              <a:solidFill>
                <a:srgbClr val="C00000"/>
              </a:solidFill>
            </a:endParaRPr>
          </a:p>
        </p:txBody>
      </p:sp>
      <p:pic>
        <p:nvPicPr>
          <p:cNvPr id="4099" name="Picture 3" descr="https://lh6.googleusercontent.com/vZOdUqkYYo8LEL82lW7E4j1Yha2_iqgqYqtFgeKmQgYTua8jFlGOoYoNxsTUoaIjvu_C8rVXNDLKjZg745q42VNQWy-dWHu8Qymmgt3i7FZgXgC2hVS5QUlry2HyxbMdY8-CDU-vK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839" y="5136778"/>
            <a:ext cx="9597246" cy="57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5.googleusercontent.com/QwjxdPqncT83RzbDGXtzk4gUv7Re7dnxKdMez5zSwMZZ3iDldymV9AgwNC04dJKF2_DRPMCQWQCyIg20Z9k4QiuTDkbUjo7yXW-Pq9NCGDU0ICo_TWHIWxaNd8W5Wl2sEgeBsD0XAA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5" y="5136778"/>
            <a:ext cx="9597245" cy="57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39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01902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>
                <a:solidFill>
                  <a:srgbClr val="C00000"/>
                </a:solidFill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睡覺</a:t>
            </a:r>
            <a:r>
              <a:rPr lang="en-US" altLang="zh-TW" sz="6000" dirty="0" smtClean="0">
                <a:solidFill>
                  <a:srgbClr val="C00000"/>
                </a:solidFill>
              </a:rPr>
              <a:t>(PPG)</a:t>
            </a:r>
            <a:endParaRPr lang="zh-TW" altLang="en-US" sz="6000" dirty="0">
              <a:solidFill>
                <a:srgbClr val="C00000"/>
              </a:solidFill>
            </a:endParaRPr>
          </a:p>
        </p:txBody>
      </p:sp>
      <p:pic>
        <p:nvPicPr>
          <p:cNvPr id="5122" name="Picture 2" descr="https://lh5.googleusercontent.com/8QPUExKoIljTZ1cTrVz7kMfJhmAy7NJcXl0UV122Ui6f9qHfoUKRfYE9Y-BaMUwbG8wr4J2aIOlZRnYOmSHabKdZaJGIMknCzSJhoXnlHBvnhCT0WZkKpf-CWRxKwZ9Rp6ZYWaGe9U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5" y="4804968"/>
            <a:ext cx="10190290" cy="61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BONSZweFH4ss7oCQlV2p2M70LyssMoQhy6-XQsReQ5dER8u6F6xXQM4ULN2T_BCHklachnktk3uv54OSvmdG-2ydpQRpc79RYRsv33zhC2okg4Cmcs45m1Ax8RYHlMJoQKrNtrtY-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565" y="4804968"/>
            <a:ext cx="10143117" cy="60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95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01902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>
                <a:solidFill>
                  <a:srgbClr val="C00000"/>
                </a:solidFill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運動</a:t>
            </a:r>
            <a:r>
              <a:rPr lang="en-US" altLang="zh-TW" sz="6000" dirty="0" smtClean="0">
                <a:solidFill>
                  <a:srgbClr val="C00000"/>
                </a:solidFill>
              </a:rPr>
              <a:t>(PPG)</a:t>
            </a:r>
            <a:endParaRPr lang="zh-TW" altLang="en-US" sz="6000" dirty="0">
              <a:solidFill>
                <a:srgbClr val="C00000"/>
              </a:solidFill>
            </a:endParaRPr>
          </a:p>
        </p:txBody>
      </p:sp>
      <p:pic>
        <p:nvPicPr>
          <p:cNvPr id="6146" name="Picture 2" descr="https://lh4.googleusercontent.com/klopbXtMaoHlYPgtUQVvlg3uFFzhVXzK7L7ckpq0aaRPNi2eeE3Pi2vSnYqXsjKewL8_sAKPqo8rtwrem4e8N5FAc9zaogbGMou6NPcCNk5AZYmBwftiDkAHN6hMiHBIvgVwCHfzp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5" y="4733365"/>
            <a:ext cx="9791883" cy="5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vD1NER3tdoFq6Ecynap8sTxdW4fjbGN_ck4FyZuIeCL29_eNwiFvuuoYmjXPpqvVL4d8YUJ_UsE9LXYxwwW8nehP2_pT0YM23kelZ1U8CIeS5ifiBtQK1I8QA4AhEkFCdpDcCsNZXQ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017" y="4733365"/>
            <a:ext cx="9791884" cy="5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66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019029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>
                <a:solidFill>
                  <a:srgbClr val="C00000"/>
                </a:solidFill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</a:t>
            </a:r>
            <a:r>
              <a:rPr lang="zh-TW" altLang="en-US" sz="6000" dirty="0" smtClean="0">
                <a:solidFill>
                  <a:srgbClr val="C00000"/>
                </a:solidFill>
              </a:rPr>
              <a:t>看書</a:t>
            </a:r>
            <a:r>
              <a:rPr lang="en-US" altLang="zh-TW" sz="6000" dirty="0" smtClean="0">
                <a:solidFill>
                  <a:srgbClr val="C00000"/>
                </a:solidFill>
              </a:rPr>
              <a:t>(PPG)</a:t>
            </a:r>
            <a:endParaRPr lang="zh-TW" altLang="en-US" sz="6000" dirty="0">
              <a:solidFill>
                <a:srgbClr val="C00000"/>
              </a:solidFill>
            </a:endParaRPr>
          </a:p>
        </p:txBody>
      </p:sp>
      <p:pic>
        <p:nvPicPr>
          <p:cNvPr id="7170" name="Picture 2" descr="https://lh5.googleusercontent.com/VQ1QmBnHIpMtopDiLded3xG2Km6tfs73_ghcZiKkrHzS96FIKSx-eiHRSFvxeSnYada-QrQcaA0m8-XnBAu3uB7YbV1yyhuHEbJapgYTeCFcFk8NYHObN77wu3DEYEqFMNCgs_TPr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90" y="4733364"/>
            <a:ext cx="9444675" cy="567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1H1I_qd8ct9nQJJFUbzXgc36yVrM2g95xWSTMgtM1urQCxDnwHsIuRSBVvvLITfyrkRTMpcoxY5sS5_vPx00US-UC5_IgglTa4uEhy_tGN9zwK3xLAlegI4OeIt5A2qSWrOjayRwJ8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330" y="4733364"/>
            <a:ext cx="9444675" cy="567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68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50634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----PPG</a:t>
            </a:r>
            <a:r>
              <a:rPr lang="zh-TW" altLang="en-US" sz="6000" dirty="0" smtClean="0">
                <a:solidFill>
                  <a:srgbClr val="C00000"/>
                </a:solidFill>
              </a:rPr>
              <a:t>資料觀察及可能問題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3153" y="4362051"/>
            <a:ext cx="181941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 smtClean="0">
                <a:solidFill>
                  <a:srgbClr val="C00000"/>
                </a:solidFill>
              </a:rPr>
              <a:t>只分得出是否為靜態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endParaRPr lang="en-US" altLang="zh-CN" sz="4400" dirty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 smtClean="0">
                <a:solidFill>
                  <a:srgbClr val="C00000"/>
                </a:solidFill>
              </a:rPr>
              <a:t>表單紀錄的狀態跟實際當下的狀態可能有誤差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endParaRPr lang="en-US" altLang="zh-CN" sz="4400" dirty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>
                <a:solidFill>
                  <a:srgbClr val="C00000"/>
                </a:solidFill>
              </a:rPr>
              <a:t>測量背景</a:t>
            </a:r>
            <a:r>
              <a:rPr lang="en-US" altLang="zh-TW" sz="4400" dirty="0">
                <a:solidFill>
                  <a:srgbClr val="C00000"/>
                </a:solidFill>
              </a:rPr>
              <a:t>PPG</a:t>
            </a:r>
            <a:r>
              <a:rPr lang="zh-TW" altLang="en-US" sz="4400" dirty="0" smtClean="0">
                <a:solidFill>
                  <a:srgbClr val="C00000"/>
                </a:solidFill>
              </a:rPr>
              <a:t>時</a:t>
            </a:r>
            <a:r>
              <a:rPr lang="zh-TW" altLang="en-US" sz="4400" dirty="0" smtClean="0"/>
              <a:t>，</a:t>
            </a:r>
            <a:r>
              <a:rPr lang="zh-TW" altLang="en-US" sz="4400" dirty="0" smtClean="0">
                <a:solidFill>
                  <a:srgbClr val="C00000"/>
                </a:solidFill>
              </a:rPr>
              <a:t>手錶容易沒電，而延宕實驗進程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710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127550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zh-TW" altLang="en-US" sz="6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流程及方法規劃</a:t>
            </a:r>
            <a:r>
              <a:rPr lang="en-US" altLang="zh-TW" sz="6000" dirty="0" smtClean="0">
                <a:solidFill>
                  <a:srgbClr val="C00000"/>
                </a:solidFill>
              </a:rPr>
              <a:t>----PPG</a:t>
            </a:r>
            <a:r>
              <a:rPr lang="zh-TW" altLang="en-US" sz="6000" dirty="0" smtClean="0">
                <a:solidFill>
                  <a:srgbClr val="C00000"/>
                </a:solidFill>
              </a:rPr>
              <a:t>辨別運動狀態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53154" y="4227581"/>
            <a:ext cx="1819419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 smtClean="0">
                <a:solidFill>
                  <a:srgbClr val="C00000"/>
                </a:solidFill>
              </a:rPr>
              <a:t>透過</a:t>
            </a:r>
            <a:r>
              <a:rPr lang="en-US" altLang="zh-TW" sz="4400" dirty="0" smtClean="0">
                <a:solidFill>
                  <a:srgbClr val="C00000"/>
                </a:solidFill>
              </a:rPr>
              <a:t>PPG signal</a:t>
            </a:r>
            <a:r>
              <a:rPr lang="zh-TW" altLang="en-US" sz="4400" dirty="0" smtClean="0">
                <a:solidFill>
                  <a:srgbClr val="C00000"/>
                </a:solidFill>
              </a:rPr>
              <a:t>辨別動態或靜態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endParaRPr lang="en-US" altLang="zh-CN" sz="4400" dirty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 smtClean="0">
                <a:solidFill>
                  <a:srgbClr val="C00000"/>
                </a:solidFill>
              </a:rPr>
              <a:t>透過</a:t>
            </a:r>
            <a:r>
              <a:rPr lang="en-US" altLang="zh-TW" sz="4400" dirty="0" smtClean="0">
                <a:solidFill>
                  <a:srgbClr val="C00000"/>
                </a:solidFill>
              </a:rPr>
              <a:t>PPG signal</a:t>
            </a:r>
            <a:r>
              <a:rPr lang="zh-TW" altLang="en-US" sz="4400" dirty="0" smtClean="0">
                <a:solidFill>
                  <a:srgbClr val="C00000"/>
                </a:solidFill>
              </a:rPr>
              <a:t>結合心跳</a:t>
            </a:r>
            <a:r>
              <a:rPr lang="en-US" altLang="zh-TW" sz="4400" dirty="0" smtClean="0">
                <a:solidFill>
                  <a:srgbClr val="C00000"/>
                </a:solidFill>
              </a:rPr>
              <a:t>(bpm)</a:t>
            </a:r>
            <a:r>
              <a:rPr lang="zh-TW" altLang="en-US" sz="4400" dirty="0" smtClean="0">
                <a:solidFill>
                  <a:srgbClr val="C00000"/>
                </a:solidFill>
              </a:rPr>
              <a:t>分成數種狀態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endParaRPr lang="en-US" altLang="zh-CN" sz="4400" dirty="0">
              <a:solidFill>
                <a:srgbClr val="C00000"/>
              </a:solidFill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zh-TW" altLang="en-US" sz="4400" dirty="0" smtClean="0">
                <a:solidFill>
                  <a:srgbClr val="C00000"/>
                </a:solidFill>
              </a:rPr>
              <a:t>透過</a:t>
            </a:r>
            <a:r>
              <a:rPr lang="en-US" altLang="zh-TW" sz="4400" dirty="0" smtClean="0">
                <a:solidFill>
                  <a:srgbClr val="C00000"/>
                </a:solidFill>
              </a:rPr>
              <a:t>PPG signal</a:t>
            </a:r>
            <a:r>
              <a:rPr lang="zh-TW" altLang="en-US" sz="4400" dirty="0" smtClean="0">
                <a:solidFill>
                  <a:srgbClr val="C00000"/>
                </a:solidFill>
              </a:rPr>
              <a:t>結合心跳以及</a:t>
            </a:r>
            <a:r>
              <a:rPr lang="en-US" altLang="zh-TW" sz="4400" dirty="0" smtClean="0">
                <a:solidFill>
                  <a:srgbClr val="C00000"/>
                </a:solidFill>
              </a:rPr>
              <a:t>ACC(</a:t>
            </a:r>
            <a:r>
              <a:rPr lang="zh-TW" altLang="en-US" sz="4400" dirty="0" smtClean="0">
                <a:solidFill>
                  <a:srgbClr val="C00000"/>
                </a:solidFill>
              </a:rPr>
              <a:t>三軸加速之數據</a:t>
            </a:r>
            <a:r>
              <a:rPr lang="en-US" altLang="zh-TW" sz="4400" dirty="0" smtClean="0">
                <a:solidFill>
                  <a:srgbClr val="C00000"/>
                </a:solidFill>
              </a:rPr>
              <a:t>)</a:t>
            </a:r>
            <a:r>
              <a:rPr lang="zh-TW" altLang="en-US" sz="4400" dirty="0" smtClean="0">
                <a:solidFill>
                  <a:srgbClr val="C00000"/>
                </a:solidFill>
              </a:rPr>
              <a:t>判斷為哪種運動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787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 smtClean="0">
                <a:solidFill>
                  <a:srgbClr val="C00000"/>
                </a:solidFill>
              </a:rPr>
              <a:t>目前進度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87624" y="4173792"/>
            <a:ext cx="16753321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altLang="zh-TW" sz="4400" dirty="0" smtClean="0">
                <a:solidFill>
                  <a:srgbClr val="C00000"/>
                </a:solidFill>
              </a:rPr>
              <a:t>ECG,PPG </a:t>
            </a:r>
            <a:r>
              <a:rPr lang="zh-TW" altLang="en-US" sz="4400" dirty="0" smtClean="0">
                <a:solidFill>
                  <a:srgbClr val="C00000"/>
                </a:solidFill>
              </a:rPr>
              <a:t>信號資料之</a:t>
            </a:r>
            <a:r>
              <a:rPr lang="en-US" altLang="zh-TW" sz="4400" dirty="0" err="1" smtClean="0">
                <a:solidFill>
                  <a:srgbClr val="C00000"/>
                </a:solidFill>
              </a:rPr>
              <a:t>denoise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altLang="zh-TW" sz="4400" dirty="0" smtClean="0">
                <a:solidFill>
                  <a:srgbClr val="C00000"/>
                </a:solidFill>
              </a:rPr>
              <a:t>ECG,PPG peak</a:t>
            </a:r>
            <a:r>
              <a:rPr lang="zh-TW" altLang="en-US" sz="4400" dirty="0" smtClean="0">
                <a:solidFill>
                  <a:srgbClr val="C00000"/>
                </a:solidFill>
              </a:rPr>
              <a:t>的</a:t>
            </a:r>
            <a:r>
              <a:rPr lang="en-US" altLang="zh-TW" sz="4400" dirty="0" smtClean="0">
                <a:solidFill>
                  <a:srgbClr val="C00000"/>
                </a:solidFill>
              </a:rPr>
              <a:t>index</a:t>
            </a:r>
            <a:r>
              <a:rPr lang="zh-TW" altLang="en-US" sz="4400" dirty="0" smtClean="0">
                <a:solidFill>
                  <a:srgbClr val="C00000"/>
                </a:solidFill>
              </a:rPr>
              <a:t>標記而分割成所需之訓練集以及測試集</a:t>
            </a:r>
            <a:endParaRPr lang="zh-TW" altLang="en-US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實踐大學實驗細節及時程規劃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CN" sz="4400" dirty="0">
              <a:solidFill>
                <a:srgbClr val="C00000"/>
              </a:solidFill>
              <a:latin typeface="-webkit-standard" charset="0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  <a:latin typeface="-webkit-standard" charset="0"/>
              </a:rPr>
              <a:t>實驗室或專題同學有運動習慣者，可加入幫忙</a:t>
            </a:r>
            <a:endParaRPr lang="zh-CN" altLang="en-US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286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1831287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 smtClean="0">
                <a:solidFill>
                  <a:srgbClr val="C00000"/>
                </a:solidFill>
              </a:rPr>
              <a:t>未來工作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95548" y="4013656"/>
            <a:ext cx="16753321" cy="852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4400" b="1" dirty="0" smtClean="0">
                <a:solidFill>
                  <a:srgbClr val="C00000"/>
                </a:solidFill>
              </a:rPr>
              <a:t>短期目標</a:t>
            </a:r>
            <a:endParaRPr lang="en-US" altLang="zh-TW" sz="4400" b="1" dirty="0" smtClean="0">
              <a:solidFill>
                <a:srgbClr val="C00000"/>
              </a:solidFill>
            </a:endParaRPr>
          </a:p>
          <a:p>
            <a:pPr fontAlgn="base"/>
            <a:endParaRPr lang="en-US" altLang="zh-TW" sz="4400" b="1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實踐大學資料收集</a:t>
            </a:r>
            <a:r>
              <a:rPr lang="en-US" altLang="zh-TW" sz="4400" dirty="0" smtClean="0">
                <a:solidFill>
                  <a:srgbClr val="C00000"/>
                </a:solidFill>
              </a:rPr>
              <a:t>(</a:t>
            </a:r>
            <a:r>
              <a:rPr lang="zh-TW" altLang="en-US" sz="4400" dirty="0" smtClean="0">
                <a:solidFill>
                  <a:srgbClr val="C00000"/>
                </a:solidFill>
              </a:rPr>
              <a:t>目前資料量遠遠不足</a:t>
            </a:r>
            <a:r>
              <a:rPr lang="en-US" altLang="zh-TW" sz="4400" dirty="0" smtClean="0">
                <a:solidFill>
                  <a:srgbClr val="C00000"/>
                </a:solidFill>
              </a:rPr>
              <a:t>)</a:t>
            </a: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altLang="zh-TW" sz="4400" dirty="0" smtClean="0">
                <a:solidFill>
                  <a:srgbClr val="C00000"/>
                </a:solidFill>
              </a:rPr>
              <a:t>PPG</a:t>
            </a:r>
            <a:r>
              <a:rPr lang="zh-TW" altLang="en-US" sz="4400" dirty="0" smtClean="0">
                <a:solidFill>
                  <a:srgbClr val="C00000"/>
                </a:solidFill>
              </a:rPr>
              <a:t>動態及靜態分辨訓練之結果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確認</a:t>
            </a:r>
            <a:r>
              <a:rPr lang="en-US" altLang="zh-TW" sz="4400" dirty="0" smtClean="0">
                <a:solidFill>
                  <a:srgbClr val="C00000"/>
                </a:solidFill>
              </a:rPr>
              <a:t>PPG</a:t>
            </a:r>
            <a:r>
              <a:rPr lang="zh-TW" altLang="en-US" sz="4400" dirty="0" smtClean="0">
                <a:solidFill>
                  <a:srgbClr val="C00000"/>
                </a:solidFill>
              </a:rPr>
              <a:t>配上心跳後分類之類別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930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94" y="948437"/>
            <a:ext cx="12069458" cy="8116711"/>
          </a:xfrm>
          <a:prstGeom prst="rect">
            <a:avLst/>
          </a:prstGeom>
        </p:spPr>
      </p:pic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382778" y="232053"/>
            <a:ext cx="402173" cy="716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4000" dirty="0" smtClean="0"/>
              <a:t>3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114720" y="9826948"/>
            <a:ext cx="25648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緒論</a:t>
            </a:r>
            <a:endParaRPr kumimoji="0" lang="zh-TW" altLang="en-US" sz="96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52478" y="9035678"/>
            <a:ext cx="77793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TW" sz="2000" dirty="0"/>
              <a:t>https://</a:t>
            </a:r>
            <a:r>
              <a:rPr lang="en-US" altLang="zh-TW" sz="2000" dirty="0" err="1"/>
              <a:t>www.cna.com.tw</a:t>
            </a:r>
            <a:r>
              <a:rPr lang="en-US" altLang="zh-TW" sz="2000" dirty="0"/>
              <a:t>/project/20190719-drunkdriving/article1.html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B4B4B4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986110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1831287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 smtClean="0">
                <a:solidFill>
                  <a:srgbClr val="C00000"/>
                </a:solidFill>
              </a:rPr>
              <a:t>未來工作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25854" y="3815910"/>
            <a:ext cx="16753321" cy="987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4400" b="1" dirty="0" smtClean="0">
                <a:solidFill>
                  <a:srgbClr val="C00000"/>
                </a:solidFill>
              </a:rPr>
              <a:t>長期目標</a:t>
            </a:r>
            <a:endParaRPr lang="en-US" altLang="zh-TW" sz="4400" b="1" dirty="0" smtClean="0">
              <a:solidFill>
                <a:srgbClr val="C00000"/>
              </a:solidFill>
            </a:endParaRPr>
          </a:p>
          <a:p>
            <a:pPr fontAlgn="base"/>
            <a:endParaRPr lang="en-US" altLang="zh-TW" sz="4400" b="1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透過</a:t>
            </a:r>
            <a:r>
              <a:rPr lang="en-US" altLang="zh-TW" sz="4400" dirty="0" smtClean="0">
                <a:solidFill>
                  <a:srgbClr val="C00000"/>
                </a:solidFill>
              </a:rPr>
              <a:t>PPG</a:t>
            </a:r>
            <a:r>
              <a:rPr lang="zh-TW" altLang="en-US" sz="4400" dirty="0" smtClean="0">
                <a:solidFill>
                  <a:srgbClr val="C00000"/>
                </a:solidFill>
              </a:rPr>
              <a:t>及</a:t>
            </a:r>
            <a:r>
              <a:rPr lang="en-US" altLang="zh-TW" sz="4400" dirty="0" smtClean="0">
                <a:solidFill>
                  <a:srgbClr val="C00000"/>
                </a:solidFill>
              </a:rPr>
              <a:t>ACC</a:t>
            </a:r>
            <a:r>
              <a:rPr lang="zh-TW" altLang="en-US" sz="4400" dirty="0" smtClean="0">
                <a:solidFill>
                  <a:srgbClr val="C00000"/>
                </a:solidFill>
              </a:rPr>
              <a:t>訊號高準確率判斷該人的運動狀態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altLang="zh-TW" sz="4400" dirty="0" smtClean="0">
                <a:solidFill>
                  <a:srgbClr val="C00000"/>
                </a:solidFill>
              </a:rPr>
              <a:t>ECG</a:t>
            </a:r>
            <a:r>
              <a:rPr lang="zh-TW" altLang="en-US" sz="4400" dirty="0" smtClean="0">
                <a:solidFill>
                  <a:srgbClr val="C00000"/>
                </a:solidFill>
              </a:rPr>
              <a:t>驗證身份準確率提升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健保資料庫研究使用，及所需資料提取</a:t>
            </a: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zh-TW" altLang="en-US" sz="4400" dirty="0" smtClean="0">
                <a:solidFill>
                  <a:srgbClr val="C00000"/>
                </a:solidFill>
              </a:rPr>
              <a:t>確認最終研究目標</a:t>
            </a:r>
            <a:r>
              <a:rPr lang="en-US" altLang="zh-TW" sz="4400" dirty="0" smtClean="0">
                <a:solidFill>
                  <a:srgbClr val="C00000"/>
                </a:solidFill>
              </a:rPr>
              <a:t>(</a:t>
            </a:r>
            <a:r>
              <a:rPr lang="zh-TW" altLang="en-US" sz="4400" dirty="0" smtClean="0">
                <a:solidFill>
                  <a:srgbClr val="C00000"/>
                </a:solidFill>
              </a:rPr>
              <a:t>想預測的疾病或感冒或想改善生活習慣？</a:t>
            </a:r>
            <a:r>
              <a:rPr lang="en-US" altLang="zh-TW" sz="4400" dirty="0" smtClean="0">
                <a:solidFill>
                  <a:srgbClr val="C00000"/>
                </a:solidFill>
              </a:rPr>
              <a:t>)</a:t>
            </a: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 smtClean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>
              <a:solidFill>
                <a:srgbClr val="C00000"/>
              </a:solidFill>
            </a:endParaRPr>
          </a:p>
          <a:p>
            <a:pPr marL="571500" indent="-571500" fontAlgn="base">
              <a:buFont typeface="Arial" charset="0"/>
              <a:buChar char="•"/>
            </a:pPr>
            <a:endParaRPr lang="en-US" altLang="zh-TW" sz="4400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558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35675" y="2191505"/>
            <a:ext cx="31803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TW" altLang="en-US" sz="6000" dirty="0" smtClean="0">
                <a:solidFill>
                  <a:srgbClr val="C00000"/>
                </a:solidFill>
              </a:rPr>
              <a:t>文獻參考</a:t>
            </a:r>
            <a:endParaRPr kumimoji="0" lang="zh-TW" altLang="en-US" sz="6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6284" y="3217427"/>
            <a:ext cx="22395016" cy="12834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TW" b="1" dirty="0">
                <a:solidFill>
                  <a:srgbClr val="C00000"/>
                </a:solidFill>
              </a:rPr>
              <a:t>ECG-based biometrics using recurrent neural networks</a:t>
            </a:r>
            <a:endParaRPr lang="en-US" altLang="zh-TW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b="1" dirty="0">
                <a:solidFill>
                  <a:srgbClr val="C00000"/>
                </a:solidFill>
              </a:rPr>
              <a:t> </a:t>
            </a:r>
            <a:r>
              <a:rPr lang="en-US" altLang="zh-TW" u="sng" dirty="0" smtClean="0">
                <a:solidFill>
                  <a:srgbClr val="C00000"/>
                </a:solidFill>
                <a:hlinkClick r:id="rId3"/>
              </a:rPr>
              <a:t>2017 </a:t>
            </a:r>
            <a:r>
              <a:rPr lang="en-US" altLang="zh-TW" u="sng" dirty="0">
                <a:solidFill>
                  <a:srgbClr val="C00000"/>
                </a:solidFill>
                <a:hlinkClick r:id="rId3"/>
              </a:rPr>
              <a:t>IEEE International Conference on Acoustics, Speech and Signal </a:t>
            </a:r>
            <a:r>
              <a:rPr lang="en-US" altLang="zh-TW" u="sng" dirty="0" smtClean="0">
                <a:solidFill>
                  <a:srgbClr val="C00000"/>
                </a:solidFill>
                <a:hlinkClick r:id="rId3"/>
              </a:rPr>
              <a:t>Processing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>
                <a:solidFill>
                  <a:srgbClr val="C00000"/>
                </a:solidFill>
                <a:hlinkClick r:id="rId4"/>
              </a:rPr>
              <a:t>https://</a:t>
            </a:r>
            <a:r>
              <a:rPr lang="en-US" altLang="zh-TW" u="sng" dirty="0" smtClean="0">
                <a:solidFill>
                  <a:srgbClr val="C00000"/>
                </a:solidFill>
                <a:hlinkClick r:id="rId4"/>
              </a:rPr>
              <a:t>biomedical-engineering-online.biomedcentral.com/articles/10.1186/1475-925X-3-28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altLang="zh-TW" u="sng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>
                <a:solidFill>
                  <a:srgbClr val="C00000"/>
                </a:solidFill>
                <a:hlinkClick r:id="rId5"/>
              </a:rPr>
              <a:t>BioSec.Lab PPG </a:t>
            </a:r>
            <a:r>
              <a:rPr lang="en-US" altLang="zh-TW" u="sng" dirty="0" smtClean="0">
                <a:solidFill>
                  <a:srgbClr val="C00000"/>
                </a:solidFill>
                <a:hlinkClick r:id="rId5"/>
              </a:rPr>
              <a:t>dataset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altLang="zh-TW" u="sng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>
                <a:solidFill>
                  <a:srgbClr val="C00000"/>
                </a:solidFill>
                <a:hlinkClick r:id="rId6"/>
              </a:rPr>
              <a:t>Cardiac arrhythmia classification using multi-modal </a:t>
            </a:r>
            <a:r>
              <a:rPr lang="en-US" altLang="zh-TW" u="sng" dirty="0" smtClean="0">
                <a:solidFill>
                  <a:srgbClr val="C00000"/>
                </a:solidFill>
                <a:hlinkClick r:id="rId6"/>
              </a:rPr>
              <a:t>signal analysis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心率</a:t>
            </a:r>
            <a:r>
              <a:rPr lang="zh-TW" altLang="en-US" dirty="0" smtClean="0">
                <a:solidFill>
                  <a:srgbClr val="C00000"/>
                </a:solidFill>
              </a:rPr>
              <a:t>失調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pPr marL="571500" indent="-571500">
              <a:buFont typeface="Arial" charset="0"/>
              <a:buChar char="•"/>
            </a:pP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zh-TW" altLang="en-US" b="1" dirty="0">
                <a:solidFill>
                  <a:srgbClr val="FF0000"/>
                </a:solidFill>
              </a:rPr>
              <a:t>智慧手錶訴求醫療級功效</a:t>
            </a:r>
            <a:endParaRPr lang="en-US" altLang="zh-TW" u="sng" dirty="0">
              <a:solidFill>
                <a:srgbClr val="FF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 smtClean="0">
                <a:solidFill>
                  <a:srgbClr val="C00000"/>
                </a:solidFill>
                <a:hlinkClick r:id="rId7"/>
              </a:rPr>
              <a:t>https</a:t>
            </a:r>
            <a:r>
              <a:rPr lang="en-US" altLang="zh-TW" u="sng" dirty="0">
                <a:solidFill>
                  <a:srgbClr val="C00000"/>
                </a:solidFill>
                <a:hlinkClick r:id="rId7"/>
              </a:rPr>
              <a:t>://</a:t>
            </a:r>
            <a:r>
              <a:rPr lang="en-US" altLang="zh-TW" u="sng" dirty="0" smtClean="0">
                <a:solidFill>
                  <a:srgbClr val="C00000"/>
                </a:solidFill>
                <a:hlinkClick r:id="rId7"/>
              </a:rPr>
              <a:t>www.moea.gov.tw/MNS/doit/bulletin/Bulletin.aspx?kind=4&amp;html=1&amp;menu_id=13553&amp;bull_id=5996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endParaRPr lang="en-US" altLang="zh-TW" u="sng" dirty="0" smtClean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 smtClean="0">
                <a:solidFill>
                  <a:srgbClr val="C00000"/>
                </a:solidFill>
              </a:rPr>
              <a:t>PPG</a:t>
            </a:r>
            <a:r>
              <a:rPr lang="zh-TW" altLang="en-US" u="sng" dirty="0" smtClean="0">
                <a:solidFill>
                  <a:srgbClr val="C00000"/>
                </a:solidFill>
              </a:rPr>
              <a:t>訊號檢測糖尿病</a:t>
            </a:r>
            <a:endParaRPr lang="en-US" altLang="zh-TW" u="sng" dirty="0">
              <a:solidFill>
                <a:srgbClr val="C00000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zh-TW" u="sng" dirty="0">
                <a:solidFill>
                  <a:srgbClr val="002060"/>
                </a:solidFill>
              </a:rPr>
              <a:t>https://</a:t>
            </a:r>
            <a:r>
              <a:rPr lang="en-US" altLang="zh-TW" u="sng" dirty="0" err="1">
                <a:solidFill>
                  <a:srgbClr val="002060"/>
                </a:solidFill>
              </a:rPr>
              <a:t>www.digitimes.com.tw</a:t>
            </a:r>
            <a:r>
              <a:rPr lang="en-US" altLang="zh-TW" u="sng" dirty="0">
                <a:solidFill>
                  <a:srgbClr val="002060"/>
                </a:solidFill>
              </a:rPr>
              <a:t>/</a:t>
            </a:r>
            <a:r>
              <a:rPr lang="en-US" altLang="zh-TW" u="sng" dirty="0" err="1">
                <a:solidFill>
                  <a:srgbClr val="002060"/>
                </a:solidFill>
              </a:rPr>
              <a:t>iot</a:t>
            </a:r>
            <a:r>
              <a:rPr lang="en-US" altLang="zh-TW" u="sng" dirty="0">
                <a:solidFill>
                  <a:srgbClr val="002060"/>
                </a:solidFill>
              </a:rPr>
              <a:t>/</a:t>
            </a:r>
            <a:r>
              <a:rPr lang="en-US" altLang="zh-TW" u="sng" dirty="0" err="1">
                <a:solidFill>
                  <a:srgbClr val="002060"/>
                </a:solidFill>
              </a:rPr>
              <a:t>article.asp?cat</a:t>
            </a:r>
            <a:r>
              <a:rPr lang="en-US" altLang="zh-TW" u="sng" dirty="0">
                <a:solidFill>
                  <a:srgbClr val="002060"/>
                </a:solidFill>
              </a:rPr>
              <a:t>=158&amp;id=0000555903_0iy8t0gn1f64ik2ri2zmy</a:t>
            </a:r>
          </a:p>
          <a:p>
            <a:pPr marL="571500" indent="-571500">
              <a:buFont typeface="Arial" charset="0"/>
              <a:buChar char="•"/>
            </a:pP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/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/>
            </a:r>
            <a:br>
              <a:rPr lang="en-US" altLang="zh-TW" dirty="0">
                <a:solidFill>
                  <a:srgbClr val="C00000"/>
                </a:solidFill>
              </a:rPr>
            </a:b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/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</a:rPr>
              <a:t/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/>
            </a:r>
            <a:br>
              <a:rPr lang="zh-CN" alt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/>
            </a:r>
            <a:br>
              <a:rPr lang="zh-CN" altLang="en-US" dirty="0">
                <a:solidFill>
                  <a:srgbClr val="C00000"/>
                </a:solidFill>
              </a:rPr>
            </a:b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6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anks!"/>
          <p:cNvSpPr/>
          <p:nvPr/>
        </p:nvSpPr>
        <p:spPr>
          <a:xfrm>
            <a:off x="7191821" y="5005998"/>
            <a:ext cx="999403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696" rIns="45696">
            <a:spAutoFit/>
          </a:bodyPr>
          <a:lstStyle/>
          <a:p>
            <a:pPr algn="ctr">
              <a:lnSpc>
                <a:spcPts val="12993"/>
              </a:lnSpc>
              <a:defRPr sz="19600" b="1" spc="300">
                <a:solidFill>
                  <a:srgbClr val="494949"/>
                </a:solidFill>
              </a:defRPr>
            </a:pPr>
            <a:endParaRPr sz="19590" dirty="0"/>
          </a:p>
          <a:p>
            <a:pPr algn="ctr">
              <a:lnSpc>
                <a:spcPts val="12993"/>
              </a:lnSpc>
              <a:defRPr sz="19600" b="1" spc="300">
                <a:solidFill>
                  <a:srgbClr val="494949"/>
                </a:solidFill>
              </a:defRPr>
            </a:pPr>
            <a:r>
              <a:rPr sz="19590" dirty="0"/>
              <a:t>Thanks!</a:t>
            </a:r>
          </a:p>
        </p:txBody>
      </p:sp>
      <p:sp>
        <p:nvSpPr>
          <p:cNvPr id="217" name="形狀"/>
          <p:cNvSpPr/>
          <p:nvPr/>
        </p:nvSpPr>
        <p:spPr>
          <a:xfrm>
            <a:off x="11085967" y="2810866"/>
            <a:ext cx="2249910" cy="2438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696" rIns="45696" anchor="ctr"/>
          <a:lstStyle/>
          <a:p>
            <a:pPr>
              <a:defRPr sz="7100" b="1"/>
            </a:pPr>
            <a:endParaRPr sz="7098"/>
          </a:p>
        </p:txBody>
      </p:sp>
    </p:spTree>
    <p:extLst>
      <p:ext uri="{BB962C8B-B14F-4D97-AF65-F5344CB8AC3E}">
        <p14:creationId xmlns:p14="http://schemas.microsoft.com/office/powerpoint/2010/main" val="831674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97804" y="479951"/>
            <a:ext cx="244547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b="1" dirty="0" smtClean="0">
                <a:solidFill>
                  <a:srgbClr val="C00000"/>
                </a:solidFill>
              </a:rPr>
              <a:t>緒論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97804" y="1259652"/>
            <a:ext cx="518090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6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酒駕現狀統計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41" y="3267741"/>
            <a:ext cx="8601825" cy="75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025" y="3267741"/>
            <a:ext cx="9734211" cy="756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278334" y="10355817"/>
            <a:ext cx="4440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[1]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55204" y="10355817"/>
            <a:ext cx="4440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[1]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3592" y="13182521"/>
            <a:ext cx="56553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[1]</a:t>
            </a:r>
            <a:r>
              <a:rPr kumimoji="0" lang="zh-TW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警政署統計查詢網</a:t>
            </a:r>
            <a:r>
              <a:rPr kumimoji="0" lang="en-US" altLang="zh-TW" sz="28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-</a:t>
            </a:r>
            <a:r>
              <a:rPr kumimoji="0" lang="zh-TW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道路交通案件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3866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97804" y="479951"/>
            <a:ext cx="244547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b="1" dirty="0" smtClean="0">
                <a:solidFill>
                  <a:srgbClr val="C00000"/>
                </a:solidFill>
              </a:rPr>
              <a:t>緒論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97804" y="1259652"/>
            <a:ext cx="518090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6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"/>
              </a:rPr>
              <a:t>酒駕現狀統計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sp>
        <p:nvSpPr>
          <p:cNvPr id="7" name="9th"/>
          <p:cNvSpPr txBox="1"/>
          <p:nvPr/>
        </p:nvSpPr>
        <p:spPr>
          <a:xfrm>
            <a:off x="2408597" y="5480746"/>
            <a:ext cx="4018688" cy="1308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12000" spc="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b="1" dirty="0" smtClean="0"/>
              <a:t>37.46%</a:t>
            </a:r>
            <a:endParaRPr sz="8000" b="1" baseline="31999" dirty="0"/>
          </a:p>
        </p:txBody>
      </p:sp>
      <p:sp>
        <p:nvSpPr>
          <p:cNvPr id="8" name="死因排名…"/>
          <p:cNvSpPr txBox="1"/>
          <p:nvPr/>
        </p:nvSpPr>
        <p:spPr>
          <a:xfrm>
            <a:off x="2849423" y="7394703"/>
            <a:ext cx="3137037" cy="1615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TW" altLang="en-US" sz="4998" dirty="0" smtClean="0"/>
              <a:t>累犯比例</a:t>
            </a:r>
            <a:endParaRPr lang="en-US" sz="4998" dirty="0" smtClean="0"/>
          </a:p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998" dirty="0" smtClean="0"/>
              <a:t>2012-2016</a:t>
            </a:r>
            <a:endParaRPr sz="4998" dirty="0"/>
          </a:p>
        </p:txBody>
      </p:sp>
      <p:sp>
        <p:nvSpPr>
          <p:cNvPr id="13" name="死因排名…"/>
          <p:cNvSpPr txBox="1"/>
          <p:nvPr/>
        </p:nvSpPr>
        <p:spPr>
          <a:xfrm>
            <a:off x="9887550" y="7394703"/>
            <a:ext cx="3784386" cy="1615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080" tIns="38080" rIns="38080" bIns="38080" anchor="ctr">
            <a:spAutoFit/>
          </a:bodyPr>
          <a:lstStyle/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TW" altLang="en-US" sz="4998" dirty="0" smtClean="0"/>
              <a:t>累犯比例</a:t>
            </a:r>
            <a:endParaRPr lang="en-US" sz="4998" dirty="0" smtClean="0"/>
          </a:p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998" dirty="0" smtClean="0"/>
              <a:t>2013-2017</a:t>
            </a:r>
            <a:endParaRPr sz="4998" dirty="0"/>
          </a:p>
        </p:txBody>
      </p:sp>
      <p:sp>
        <p:nvSpPr>
          <p:cNvPr id="14" name="死因排名…"/>
          <p:cNvSpPr txBox="1"/>
          <p:nvPr/>
        </p:nvSpPr>
        <p:spPr>
          <a:xfrm>
            <a:off x="17573026" y="7394703"/>
            <a:ext cx="3137037" cy="1615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TW" altLang="en-US" sz="4998" dirty="0" smtClean="0"/>
              <a:t>累犯比例</a:t>
            </a:r>
            <a:endParaRPr lang="en-US" sz="4998" dirty="0" smtClean="0"/>
          </a:p>
          <a:p>
            <a:pPr algn="ctr"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998" dirty="0" smtClean="0"/>
              <a:t>2014-2018</a:t>
            </a:r>
            <a:endParaRPr sz="4998" dirty="0"/>
          </a:p>
        </p:txBody>
      </p:sp>
      <p:sp>
        <p:nvSpPr>
          <p:cNvPr id="15" name="9th"/>
          <p:cNvSpPr txBox="1"/>
          <p:nvPr/>
        </p:nvSpPr>
        <p:spPr>
          <a:xfrm>
            <a:off x="9770399" y="5480746"/>
            <a:ext cx="4018688" cy="1308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12000" spc="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b="1" dirty="0" smtClean="0"/>
              <a:t>37.58%</a:t>
            </a:r>
            <a:endParaRPr sz="8000" b="1" baseline="31999" dirty="0"/>
          </a:p>
        </p:txBody>
      </p:sp>
      <p:sp>
        <p:nvSpPr>
          <p:cNvPr id="16" name="9th"/>
          <p:cNvSpPr txBox="1"/>
          <p:nvPr/>
        </p:nvSpPr>
        <p:spPr>
          <a:xfrm>
            <a:off x="17132201" y="5480746"/>
            <a:ext cx="4018688" cy="1308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12000" spc="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8000" b="1" dirty="0" smtClean="0"/>
              <a:t>38.10%</a:t>
            </a:r>
            <a:endParaRPr sz="8000" b="1" baseline="31999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427285" y="6275795"/>
            <a:ext cx="4440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 smtClean="0">
                <a:solidFill>
                  <a:schemeClr val="tx2">
                    <a:lumMod val="10000"/>
                  </a:schemeClr>
                </a:solidFill>
              </a:rPr>
              <a:t>[2]</a:t>
            </a:r>
            <a:endParaRPr lang="zh-TW" altLang="en-US" sz="24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B4B4B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820103" y="6275795"/>
            <a:ext cx="4440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 smtClean="0">
                <a:solidFill>
                  <a:schemeClr val="tx2">
                    <a:lumMod val="10000"/>
                  </a:schemeClr>
                </a:solidFill>
              </a:rPr>
              <a:t>[2]</a:t>
            </a:r>
            <a:endParaRPr lang="zh-TW" altLang="en-US" sz="24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B4B4B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1212921" y="6368781"/>
            <a:ext cx="4440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 smtClean="0">
                <a:solidFill>
                  <a:schemeClr val="tx2">
                    <a:lumMod val="10000"/>
                  </a:schemeClr>
                </a:solidFill>
              </a:rPr>
              <a:t>[2]</a:t>
            </a:r>
            <a:endParaRPr lang="zh-TW" altLang="en-US" sz="24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B4B4B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8754" y="13192780"/>
            <a:ext cx="3443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tx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[2]</a:t>
            </a:r>
            <a:r>
              <a:rPr lang="zh-TW" altLang="en-US" sz="2800" dirty="0" smtClean="0">
                <a:solidFill>
                  <a:schemeClr val="tx2">
                    <a:lumMod val="1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交通部統計查詢網</a:t>
            </a:r>
            <a:endParaRPr lang="zh-TW" altLang="en-US" sz="2800" dirty="0">
              <a:solidFill>
                <a:schemeClr val="tx2">
                  <a:lumMod val="1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66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12028" y="1365776"/>
            <a:ext cx="535322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4400" b="1" dirty="0" smtClean="0">
                <a:solidFill>
                  <a:srgbClr val="C00000"/>
                </a:solidFill>
              </a:rPr>
              <a:t>緒論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00" y="3879165"/>
            <a:ext cx="7802514" cy="79997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688" y="3879165"/>
            <a:ext cx="12510543" cy="79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3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緒論"/>
          <p:cNvSpPr txBox="1">
            <a:spLocks noGrp="1"/>
          </p:cNvSpPr>
          <p:nvPr>
            <p:ph type="body" idx="13"/>
          </p:nvPr>
        </p:nvSpPr>
        <p:spPr>
          <a:xfrm>
            <a:off x="2274871" y="472065"/>
            <a:ext cx="1331614" cy="731450"/>
          </a:xfrm>
          <a:prstGeom prst="rect">
            <a:avLst/>
          </a:prstGeom>
        </p:spPr>
        <p:txBody>
          <a:bodyPr/>
          <a:lstStyle>
            <a:lvl1pPr>
              <a:defRPr sz="4500" spc="270"/>
            </a:lvl1pPr>
          </a:lstStyle>
          <a:p>
            <a:r>
              <a:rPr dirty="0"/>
              <a:t>緒論</a:t>
            </a:r>
          </a:p>
        </p:txBody>
      </p:sp>
      <p:sp>
        <p:nvSpPr>
          <p:cNvPr id="286" name="肺結核現狀"/>
          <p:cNvSpPr txBox="1">
            <a:spLocks noGrp="1"/>
          </p:cNvSpPr>
          <p:nvPr>
            <p:ph type="body" idx="14"/>
          </p:nvPr>
        </p:nvSpPr>
        <p:spPr>
          <a:xfrm>
            <a:off x="1227937" y="1047281"/>
            <a:ext cx="5228835" cy="1021914"/>
          </a:xfrm>
          <a:prstGeom prst="rect">
            <a:avLst/>
          </a:prstGeom>
        </p:spPr>
        <p:txBody>
          <a:bodyPr/>
          <a:lstStyle>
            <a:lvl1pPr>
              <a:defRPr spc="1386"/>
            </a:lvl1pPr>
          </a:lstStyle>
          <a:p>
            <a:r>
              <a:rPr dirty="0"/>
              <a:t>肺結核現狀</a:t>
            </a:r>
          </a:p>
        </p:txBody>
      </p:sp>
      <p:sp>
        <p:nvSpPr>
          <p:cNvPr id="28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3382778" y="232053"/>
            <a:ext cx="402173" cy="716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288" name="9th"/>
          <p:cNvSpPr txBox="1"/>
          <p:nvPr/>
        </p:nvSpPr>
        <p:spPr>
          <a:xfrm>
            <a:off x="4687962" y="4853691"/>
            <a:ext cx="1967463" cy="1921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12000" spc="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1994"/>
              <a:t>9</a:t>
            </a:r>
            <a:r>
              <a:rPr sz="11994" baseline="31999"/>
              <a:t>th</a:t>
            </a:r>
          </a:p>
        </p:txBody>
      </p:sp>
      <p:sp>
        <p:nvSpPr>
          <p:cNvPr id="289" name="死因排名…"/>
          <p:cNvSpPr txBox="1"/>
          <p:nvPr/>
        </p:nvSpPr>
        <p:spPr>
          <a:xfrm>
            <a:off x="4258203" y="7077762"/>
            <a:ext cx="2944784" cy="130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998"/>
              <a:t>死因排名</a:t>
            </a:r>
          </a:p>
          <a:p>
            <a:pPr defTabSz="583908">
              <a:defRPr sz="3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999"/>
              <a:t>( 全球，2016 ) </a:t>
            </a:r>
            <a:r>
              <a:rPr sz="2999" baseline="-5999"/>
              <a:t>[1]</a:t>
            </a:r>
          </a:p>
        </p:txBody>
      </p:sp>
      <p:sp>
        <p:nvSpPr>
          <p:cNvPr id="290" name="1040萬"/>
          <p:cNvSpPr txBox="1"/>
          <p:nvPr/>
        </p:nvSpPr>
        <p:spPr>
          <a:xfrm>
            <a:off x="9290659" y="4930530"/>
            <a:ext cx="4973129" cy="17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>
            <a:lvl1pPr defTabSz="584200">
              <a:defRPr sz="11000" spc="55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0995"/>
              <a:t>1040萬</a:t>
            </a:r>
          </a:p>
        </p:txBody>
      </p:sp>
      <p:sp>
        <p:nvSpPr>
          <p:cNvPr id="291" name="例新案…"/>
          <p:cNvSpPr txBox="1"/>
          <p:nvPr/>
        </p:nvSpPr>
        <p:spPr>
          <a:xfrm>
            <a:off x="10295005" y="7077762"/>
            <a:ext cx="2944784" cy="130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998"/>
              <a:t>例新案</a:t>
            </a:r>
            <a:r>
              <a:rPr sz="3598"/>
              <a:t> </a:t>
            </a:r>
          </a:p>
          <a:p>
            <a:pPr defTabSz="583908">
              <a:defRPr sz="3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999"/>
              <a:t>( 全球，2016 ) </a:t>
            </a:r>
            <a:r>
              <a:rPr sz="2999" baseline="-5999"/>
              <a:t>[1]</a:t>
            </a:r>
          </a:p>
        </p:txBody>
      </p:sp>
      <p:sp>
        <p:nvSpPr>
          <p:cNvPr id="292" name="1萬"/>
          <p:cNvSpPr txBox="1"/>
          <p:nvPr/>
        </p:nvSpPr>
        <p:spPr>
          <a:xfrm>
            <a:off x="16761566" y="4930530"/>
            <a:ext cx="2411263" cy="17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>
            <a:lvl1pPr defTabSz="584200">
              <a:defRPr sz="11000" spc="55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0995"/>
              <a:t>1萬</a:t>
            </a:r>
          </a:p>
        </p:txBody>
      </p:sp>
      <p:sp>
        <p:nvSpPr>
          <p:cNvPr id="293" name="例新案…"/>
          <p:cNvSpPr txBox="1"/>
          <p:nvPr/>
        </p:nvSpPr>
        <p:spPr>
          <a:xfrm>
            <a:off x="16496381" y="7077762"/>
            <a:ext cx="2944784" cy="130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5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998"/>
              <a:t>例新案</a:t>
            </a:r>
          </a:p>
          <a:p>
            <a:pPr defTabSz="583908">
              <a:defRPr sz="3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999"/>
              <a:t>( 台灣，2017 ) </a:t>
            </a:r>
            <a:r>
              <a:rPr sz="2999" baseline="-5999"/>
              <a:t>[2]</a:t>
            </a:r>
          </a:p>
        </p:txBody>
      </p:sp>
      <p:sp>
        <p:nvSpPr>
          <p:cNvPr id="294" name="[1] WHO (2018). Global tuberculosis report 2018, 1.…"/>
          <p:cNvSpPr txBox="1"/>
          <p:nvPr/>
        </p:nvSpPr>
        <p:spPr>
          <a:xfrm>
            <a:off x="672346" y="12349218"/>
            <a:ext cx="13192251" cy="99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080" tIns="38080" rIns="38080" bIns="38080" anchor="ctr">
            <a:spAutoFit/>
          </a:bodyPr>
          <a:lstStyle/>
          <a:p>
            <a:pPr defTabSz="583908">
              <a:defRPr sz="3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999" dirty="0"/>
              <a:t>[1] WHO (2018). Global tuberculosis report 2018, 1.</a:t>
            </a:r>
          </a:p>
          <a:p>
            <a:pPr defTabSz="583908">
              <a:defRPr sz="30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999" dirty="0"/>
              <a:t>[2] 衛生福利部疾病管制署 (2018)。台灣結核病流行趨勢及現行防治政策，6。</a:t>
            </a:r>
          </a:p>
        </p:txBody>
      </p:sp>
    </p:spTree>
    <p:extLst>
      <p:ext uri="{BB962C8B-B14F-4D97-AF65-F5344CB8AC3E}">
        <p14:creationId xmlns:p14="http://schemas.microsoft.com/office/powerpoint/2010/main" val="5227922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35400" y="1907685"/>
            <a:ext cx="53532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0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ECG PPG </a:t>
            </a:r>
            <a:r>
              <a:rPr kumimoji="0" lang="zh-TW" altLang="en-US" sz="60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簡介</a:t>
            </a:r>
            <a:endParaRPr kumimoji="0" lang="zh-TW" altLang="en-US" sz="6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00" y="3879165"/>
            <a:ext cx="7802514" cy="79997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688" y="3879165"/>
            <a:ext cx="12510543" cy="79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0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35400" y="1907685"/>
            <a:ext cx="38853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研究目標</a:t>
            </a:r>
            <a:endParaRPr kumimoji="0" lang="zh-TW" altLang="en-US" sz="6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78058" y="3611463"/>
            <a:ext cx="13227130" cy="1173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簡易、方便且價格親民的手腕式穿戴式裝置</a:t>
            </a:r>
            <a:endParaRPr kumimoji="0" lang="en-US" altLang="zh-TW" sz="4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cs typeface="+mj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隨時隨地都可以直接測量</a:t>
            </a:r>
            <a:endParaRPr kumimoji="0" lang="en-US" altLang="zh-TW" sz="4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cs typeface="+mj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發現問題可</a:t>
            </a: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以</a:t>
            </a: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直接就醫處理</a:t>
            </a:r>
            <a:r>
              <a:rPr kumimoji="0" lang="en-US" altLang="zh-TW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(</a:t>
            </a:r>
            <a:r>
              <a:rPr kumimoji="0" lang="zh-TW" altLang="en-US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高血壓</a:t>
            </a:r>
            <a:r>
              <a:rPr lang="en-US" altLang="zh-TW" sz="4400" dirty="0" smtClean="0">
                <a:solidFill>
                  <a:srgbClr val="C00000"/>
                </a:solidFill>
                <a:cs typeface="+mj-cs"/>
              </a:rPr>
              <a:t>..</a:t>
            </a:r>
            <a:r>
              <a:rPr lang="en-US" altLang="zh-TW" sz="4400" dirty="0" err="1" smtClean="0">
                <a:solidFill>
                  <a:srgbClr val="C00000"/>
                </a:solidFill>
                <a:cs typeface="+mj-cs"/>
              </a:rPr>
              <a:t>etc</a:t>
            </a:r>
            <a:r>
              <a:rPr kumimoji="0" lang="en-US" altLang="zh-TW" sz="4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cs typeface="+mj-cs"/>
                <a:sym typeface="Helvetica"/>
              </a:rPr>
              <a:t>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透過手錶取得之信號預測生病機率</a:t>
            </a:r>
            <a:r>
              <a:rPr lang="en-US" altLang="zh-TW" sz="4400" dirty="0" smtClean="0">
                <a:solidFill>
                  <a:srgbClr val="C00000"/>
                </a:solidFill>
                <a:cs typeface="+mj-cs"/>
              </a:rPr>
              <a:t>(</a:t>
            </a: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心臟相關為主</a:t>
            </a:r>
            <a:r>
              <a:rPr lang="en-US" altLang="zh-TW" sz="4400" dirty="0" smtClean="0">
                <a:solidFill>
                  <a:srgbClr val="C00000"/>
                </a:solidFill>
                <a:cs typeface="+mj-cs"/>
              </a:rPr>
              <a:t>)</a:t>
            </a: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400" dirty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zh-TW" altLang="en-US" sz="4400" dirty="0" smtClean="0">
                <a:solidFill>
                  <a:srgbClr val="C00000"/>
                </a:solidFill>
                <a:cs typeface="+mj-cs"/>
              </a:rPr>
              <a:t>結合醫療保險評估保費高低</a:t>
            </a:r>
            <a:endParaRPr lang="en-US" altLang="zh-TW" sz="4400" dirty="0" smtClean="0">
              <a:solidFill>
                <a:srgbClr val="C00000"/>
              </a:solidFill>
              <a:cs typeface="+mj-cs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 smtClean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altLang="zh-TW" sz="4000" dirty="0">
              <a:solidFill>
                <a:srgbClr val="C00000"/>
              </a:solidFill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altLang="zh-TW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571500" marR="0" indent="-57150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zh-TW" altLang="en-US" sz="4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035609" y="65348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TW" dirty="0">
                <a:solidFill>
                  <a:srgbClr val="000000"/>
                </a:solidFill>
                <a:latin typeface="-webkit-standard" charset="0"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120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B4B4B4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B4B4B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B4B4B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B4B4B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B4B4B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18412</TotalTime>
  <Words>1733</Words>
  <Application>Microsoft Macintosh PowerPoint</Application>
  <PresentationFormat>自訂</PresentationFormat>
  <Paragraphs>250</Paragraphs>
  <Slides>32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5" baseType="lpstr">
      <vt:lpstr>Arial Hebrew</vt:lpstr>
      <vt:lpstr>Calibri</vt:lpstr>
      <vt:lpstr>Gill Sans</vt:lpstr>
      <vt:lpstr>Hannotate TC Bold</vt:lpstr>
      <vt:lpstr>Helvetica</vt:lpstr>
      <vt:lpstr>Helvetica Neue</vt:lpstr>
      <vt:lpstr>Helvetica Neue Medium</vt:lpstr>
      <vt:lpstr>Lucida Grande</vt:lpstr>
      <vt:lpstr>Microsoft JhengHei</vt:lpstr>
      <vt:lpstr>Songti TC</vt:lpstr>
      <vt:lpstr>-webkit-standard</vt:lpstr>
      <vt:lpstr>Arial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使用者</cp:lastModifiedBy>
  <cp:revision>59</cp:revision>
  <dcterms:modified xsi:type="dcterms:W3CDTF">2020-07-01T11:04:46Z</dcterms:modified>
</cp:coreProperties>
</file>